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7313682-2255-4481-A18D-DF151F927C74}" type="datetimeFigureOut">
              <a:rPr lang="en-US" smtClean="0"/>
              <a:t>8/7/2014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9E59CE7-5948-4AD8-98D3-EFFC380309B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313682-2255-4481-A18D-DF151F927C74}"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313682-2255-4481-A18D-DF151F927C74}"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313682-2255-4481-A18D-DF151F927C74}"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313682-2255-4481-A18D-DF151F927C74}"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9E59CE7-5948-4AD8-98D3-EFFC380309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313682-2255-4481-A18D-DF151F927C74}"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313682-2255-4481-A18D-DF151F927C74}" type="datetimeFigureOut">
              <a:rPr lang="en-US" smtClean="0"/>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313682-2255-4481-A18D-DF151F927C74}" type="datetimeFigureOut">
              <a:rPr lang="en-US" smtClean="0"/>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13682-2255-4481-A18D-DF151F927C74}" type="datetimeFigureOut">
              <a:rPr lang="en-US" smtClean="0"/>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313682-2255-4481-A18D-DF151F927C74}"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313682-2255-4481-A18D-DF151F927C74}"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59CE7-5948-4AD8-98D3-EFFC380309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7313682-2255-4481-A18D-DF151F927C74}" type="datetimeFigureOut">
              <a:rPr lang="en-US" smtClean="0"/>
              <a:t>8/7/2014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9E59CE7-5948-4AD8-98D3-EFFC380309B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Watershed Planning Proposal</a:t>
            </a:r>
            <a:endParaRPr lang="en-US" dirty="0"/>
          </a:p>
        </p:txBody>
      </p:sp>
      <p:sp>
        <p:nvSpPr>
          <p:cNvPr id="7" name="Subtitle 6"/>
          <p:cNvSpPr>
            <a:spLocks noGrp="1"/>
          </p:cNvSpPr>
          <p:nvPr>
            <p:ph type="subTitle" idx="1"/>
          </p:nvPr>
        </p:nvSpPr>
        <p:spPr>
          <a:xfrm>
            <a:off x="1371600" y="3886200"/>
            <a:ext cx="6400800" cy="762000"/>
          </a:xfrm>
        </p:spPr>
        <p:txBody>
          <a:bodyPr/>
          <a:lstStyle/>
          <a:p>
            <a:r>
              <a:rPr lang="en-US" dirty="0" smtClean="0"/>
              <a:t>Elbert Traylor</a:t>
            </a:r>
            <a:endParaRPr lang="en-US" dirty="0"/>
          </a:p>
        </p:txBody>
      </p:sp>
    </p:spTree>
    <p:extLst>
      <p:ext uri="{BB962C8B-B14F-4D97-AF65-F5344CB8AC3E}">
        <p14:creationId xmlns:p14="http://schemas.microsoft.com/office/powerpoint/2010/main" val="1882216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fontScale="90000"/>
          </a:bodyPr>
          <a:lstStyle/>
          <a:p>
            <a:r>
              <a:rPr lang="en-US" b="1" u="sng" dirty="0" smtClean="0"/>
              <a:t>WHAT DOES A PLANNING PIP </a:t>
            </a:r>
            <a:br>
              <a:rPr lang="en-US" b="1" u="sng" dirty="0" smtClean="0"/>
            </a:br>
            <a:r>
              <a:rPr lang="en-US" b="1" u="sng" dirty="0" smtClean="0"/>
              <a:t>LOOK LIKE?</a:t>
            </a:r>
            <a:endParaRPr lang="en-US" b="1" u="sng" dirty="0"/>
          </a:p>
        </p:txBody>
      </p:sp>
    </p:spTree>
    <p:extLst>
      <p:ext uri="{BB962C8B-B14F-4D97-AF65-F5344CB8AC3E}">
        <p14:creationId xmlns:p14="http://schemas.microsoft.com/office/powerpoint/2010/main" val="417309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u="sng" dirty="0" smtClean="0"/>
              <a:t>Strong Goal Statements</a:t>
            </a:r>
            <a:endParaRPr lang="en-US" u="sng" dirty="0"/>
          </a:p>
        </p:txBody>
      </p:sp>
      <p:sp>
        <p:nvSpPr>
          <p:cNvPr id="3" name="Content Placeholder 2"/>
          <p:cNvSpPr>
            <a:spLocks noGrp="1"/>
          </p:cNvSpPr>
          <p:nvPr>
            <p:ph idx="1"/>
          </p:nvPr>
        </p:nvSpPr>
        <p:spPr>
          <a:xfrm>
            <a:off x="457200" y="2286000"/>
            <a:ext cx="8229600" cy="3657600"/>
          </a:xfrm>
        </p:spPr>
        <p:txBody>
          <a:bodyPr/>
          <a:lstStyle/>
          <a:p>
            <a:pPr marL="0" indent="0">
              <a:buNone/>
            </a:pPr>
            <a:r>
              <a:rPr lang="en-US" dirty="0"/>
              <a:t>Enhanced management of the watersheds of </a:t>
            </a:r>
            <a:r>
              <a:rPr lang="en-US" dirty="0" smtClean="0"/>
              <a:t>the </a:t>
            </a:r>
            <a:r>
              <a:rPr lang="en-US" dirty="0"/>
              <a:t>will be guided by a comprehensive strategy to address water and land use deficiencies that contribute to degradation or depletion of surface water resources, groundwater resources, and aquatic and terrestrial habitat.</a:t>
            </a:r>
          </a:p>
        </p:txBody>
      </p:sp>
    </p:spTree>
    <p:extLst>
      <p:ext uri="{BB962C8B-B14F-4D97-AF65-F5344CB8AC3E}">
        <p14:creationId xmlns:p14="http://schemas.microsoft.com/office/powerpoint/2010/main" val="347304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u="sng" dirty="0" smtClean="0"/>
              <a:t>Strong Objective Statements</a:t>
            </a:r>
            <a:endParaRPr lang="en-US" u="sng" dirty="0"/>
          </a:p>
        </p:txBody>
      </p:sp>
      <p:sp>
        <p:nvSpPr>
          <p:cNvPr id="3" name="Content Placeholder 2"/>
          <p:cNvSpPr>
            <a:spLocks noGrp="1"/>
          </p:cNvSpPr>
          <p:nvPr>
            <p:ph idx="1"/>
          </p:nvPr>
        </p:nvSpPr>
        <p:spPr>
          <a:xfrm>
            <a:off x="457200" y="2362200"/>
            <a:ext cx="8229600" cy="3124200"/>
          </a:xfrm>
        </p:spPr>
        <p:txBody>
          <a:bodyPr/>
          <a:lstStyle/>
          <a:p>
            <a:pPr marL="0" indent="0">
              <a:buNone/>
            </a:pPr>
            <a:r>
              <a:rPr lang="en-US" dirty="0"/>
              <a:t>Resources managers and watershed stakeholders will understand the current condition, structure and functions of streams in priority watersheds, the forces that influence them and practical solutions to address structural and functional deficiencies.</a:t>
            </a:r>
          </a:p>
          <a:p>
            <a:pPr marL="0" indent="0">
              <a:buNone/>
            </a:pPr>
            <a:endParaRPr lang="en-US" dirty="0"/>
          </a:p>
        </p:txBody>
      </p:sp>
    </p:spTree>
    <p:extLst>
      <p:ext uri="{BB962C8B-B14F-4D97-AF65-F5344CB8AC3E}">
        <p14:creationId xmlns:p14="http://schemas.microsoft.com/office/powerpoint/2010/main" val="81907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u="sng" dirty="0" smtClean="0"/>
              <a:t>Specific Active Tasks</a:t>
            </a:r>
            <a:endParaRPr lang="en-US" u="sng" dirty="0"/>
          </a:p>
        </p:txBody>
      </p:sp>
      <p:sp>
        <p:nvSpPr>
          <p:cNvPr id="3" name="Content Placeholder 2"/>
          <p:cNvSpPr>
            <a:spLocks noGrp="1"/>
          </p:cNvSpPr>
          <p:nvPr>
            <p:ph idx="1"/>
          </p:nvPr>
        </p:nvSpPr>
        <p:spPr>
          <a:xfrm>
            <a:off x="457200" y="2209800"/>
            <a:ext cx="8229600" cy="3352800"/>
          </a:xfrm>
        </p:spPr>
        <p:txBody>
          <a:bodyPr/>
          <a:lstStyle/>
          <a:p>
            <a:pPr marL="0" indent="0">
              <a:buNone/>
            </a:pPr>
            <a:r>
              <a:rPr lang="en-US" dirty="0"/>
              <a:t>Create a Technical Advisory Team consisting of resource agencies representing water quality, crop and soil science, hydrology, fish and wildlife ecology, education or sociology, and other disciplines as appropriate to advise and assist in drafting the Plan.</a:t>
            </a:r>
          </a:p>
          <a:p>
            <a:pPr marL="0" indent="0">
              <a:buNone/>
            </a:pPr>
            <a:endParaRPr lang="en-US" dirty="0"/>
          </a:p>
        </p:txBody>
      </p:sp>
    </p:spTree>
    <p:extLst>
      <p:ext uri="{BB962C8B-B14F-4D97-AF65-F5344CB8AC3E}">
        <p14:creationId xmlns:p14="http://schemas.microsoft.com/office/powerpoint/2010/main" val="53613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lstStyle/>
          <a:p>
            <a:r>
              <a:rPr lang="en-US" u="sng" dirty="0" smtClean="0"/>
              <a:t>Poor Task Example</a:t>
            </a:r>
            <a:endParaRPr lang="en-US" u="sng" dirty="0"/>
          </a:p>
        </p:txBody>
      </p:sp>
      <p:sp>
        <p:nvSpPr>
          <p:cNvPr id="3" name="Content Placeholder 2"/>
          <p:cNvSpPr>
            <a:spLocks noGrp="1"/>
          </p:cNvSpPr>
          <p:nvPr>
            <p:ph idx="1"/>
          </p:nvPr>
        </p:nvSpPr>
        <p:spPr>
          <a:xfrm>
            <a:off x="457200" y="2895600"/>
            <a:ext cx="8229600" cy="1295400"/>
          </a:xfrm>
        </p:spPr>
        <p:txBody>
          <a:bodyPr/>
          <a:lstStyle/>
          <a:p>
            <a:pPr marL="0" indent="0">
              <a:buNone/>
            </a:pPr>
            <a:r>
              <a:rPr lang="en-US" dirty="0" smtClean="0"/>
              <a:t>Encourage 100% of stakeholders to participate in the watershed project.</a:t>
            </a:r>
            <a:endParaRPr lang="en-US" dirty="0"/>
          </a:p>
        </p:txBody>
      </p:sp>
    </p:spTree>
    <p:extLst>
      <p:ext uri="{BB962C8B-B14F-4D97-AF65-F5344CB8AC3E}">
        <p14:creationId xmlns:p14="http://schemas.microsoft.com/office/powerpoint/2010/main" val="175515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fontScale="90000"/>
          </a:bodyPr>
          <a:lstStyle/>
          <a:p>
            <a:r>
              <a:rPr lang="en-US" b="1" u="sng" dirty="0" smtClean="0"/>
              <a:t>Resource Information</a:t>
            </a:r>
            <a:br>
              <a:rPr lang="en-US" b="1" u="sng" dirty="0" smtClean="0"/>
            </a:br>
            <a:r>
              <a:rPr lang="en-US" b="1" u="sng" dirty="0" smtClean="0"/>
              <a:t>Needed</a:t>
            </a:r>
            <a:endParaRPr lang="en-US" b="1" u="sng" dirty="0"/>
          </a:p>
        </p:txBody>
      </p:sp>
      <p:sp>
        <p:nvSpPr>
          <p:cNvPr id="5" name="Content Placeholder 4"/>
          <p:cNvSpPr>
            <a:spLocks noGrp="1"/>
          </p:cNvSpPr>
          <p:nvPr>
            <p:ph idx="1"/>
          </p:nvPr>
        </p:nvSpPr>
        <p:spPr>
          <a:xfrm>
            <a:off x="1905000" y="2057400"/>
            <a:ext cx="5410200" cy="3962400"/>
          </a:xfrm>
        </p:spPr>
        <p:txBody>
          <a:bodyPr/>
          <a:lstStyle/>
          <a:p>
            <a:r>
              <a:rPr lang="en-US" dirty="0" smtClean="0"/>
              <a:t>Land Use Assessment</a:t>
            </a:r>
          </a:p>
          <a:p>
            <a:r>
              <a:rPr lang="en-US" dirty="0" smtClean="0"/>
              <a:t>Reservoir Assessment</a:t>
            </a:r>
          </a:p>
          <a:p>
            <a:r>
              <a:rPr lang="en-US" dirty="0" smtClean="0"/>
              <a:t>Stream Assessment</a:t>
            </a:r>
          </a:p>
          <a:p>
            <a:r>
              <a:rPr lang="en-US" dirty="0" smtClean="0"/>
              <a:t>Wetlands Assessment  </a:t>
            </a:r>
          </a:p>
          <a:p>
            <a:r>
              <a:rPr lang="en-US" dirty="0" smtClean="0"/>
              <a:t>Groundwater Assessment</a:t>
            </a:r>
          </a:p>
          <a:p>
            <a:r>
              <a:rPr lang="en-US" dirty="0" smtClean="0"/>
              <a:t>Flora and Fauna Assessment</a:t>
            </a:r>
          </a:p>
          <a:p>
            <a:r>
              <a:rPr lang="en-US" dirty="0" smtClean="0"/>
              <a:t>Demographics Assessment</a:t>
            </a:r>
            <a:endParaRPr lang="en-US" dirty="0"/>
          </a:p>
        </p:txBody>
      </p:sp>
    </p:spTree>
    <p:extLst>
      <p:ext uri="{BB962C8B-B14F-4D97-AF65-F5344CB8AC3E}">
        <p14:creationId xmlns:p14="http://schemas.microsoft.com/office/powerpoint/2010/main" val="411830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u="sng" dirty="0" smtClean="0"/>
              <a:t>Plan Development</a:t>
            </a:r>
            <a:endParaRPr lang="en-US" u="sng" dirty="0"/>
          </a:p>
        </p:txBody>
      </p:sp>
      <p:sp>
        <p:nvSpPr>
          <p:cNvPr id="3" name="Content Placeholder 2"/>
          <p:cNvSpPr>
            <a:spLocks noGrp="1"/>
          </p:cNvSpPr>
          <p:nvPr>
            <p:ph idx="1"/>
          </p:nvPr>
        </p:nvSpPr>
        <p:spPr>
          <a:xfrm>
            <a:off x="457200" y="2514600"/>
            <a:ext cx="8229600" cy="3276600"/>
          </a:xfrm>
        </p:spPr>
        <p:txBody>
          <a:bodyPr/>
          <a:lstStyle/>
          <a:p>
            <a:r>
              <a:rPr lang="en-US" dirty="0" smtClean="0"/>
              <a:t>Types of data</a:t>
            </a:r>
          </a:p>
          <a:p>
            <a:r>
              <a:rPr lang="en-US" dirty="0" smtClean="0"/>
              <a:t>Data sources</a:t>
            </a:r>
          </a:p>
          <a:p>
            <a:r>
              <a:rPr lang="en-US" dirty="0" smtClean="0"/>
              <a:t>Assessment methods (models)</a:t>
            </a:r>
          </a:p>
          <a:p>
            <a:r>
              <a:rPr lang="en-US" dirty="0" smtClean="0"/>
              <a:t>Stakeholder engagement process</a:t>
            </a:r>
          </a:p>
          <a:p>
            <a:r>
              <a:rPr lang="en-US" dirty="0" smtClean="0"/>
              <a:t>Final </a:t>
            </a:r>
            <a:r>
              <a:rPr lang="en-US" dirty="0"/>
              <a:t>r</a:t>
            </a:r>
            <a:r>
              <a:rPr lang="en-US" dirty="0" smtClean="0"/>
              <a:t>esource condition</a:t>
            </a:r>
          </a:p>
          <a:p>
            <a:r>
              <a:rPr lang="en-US" dirty="0" smtClean="0"/>
              <a:t>Deliverables</a:t>
            </a:r>
          </a:p>
          <a:p>
            <a:endParaRPr lang="en-US" dirty="0" smtClean="0"/>
          </a:p>
          <a:p>
            <a:endParaRPr lang="en-US" dirty="0"/>
          </a:p>
        </p:txBody>
      </p:sp>
    </p:spTree>
    <p:extLst>
      <p:ext uri="{BB962C8B-B14F-4D97-AF65-F5344CB8AC3E}">
        <p14:creationId xmlns:p14="http://schemas.microsoft.com/office/powerpoint/2010/main" val="2783908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u="sng" dirty="0" smtClean="0"/>
              <a:t>Usefulness</a:t>
            </a:r>
            <a:endParaRPr lang="en-US" u="sng" dirty="0"/>
          </a:p>
        </p:txBody>
      </p:sp>
      <p:sp>
        <p:nvSpPr>
          <p:cNvPr id="3" name="Content Placeholder 2"/>
          <p:cNvSpPr>
            <a:spLocks noGrp="1"/>
          </p:cNvSpPr>
          <p:nvPr>
            <p:ph idx="1"/>
          </p:nvPr>
        </p:nvSpPr>
        <p:spPr>
          <a:xfrm>
            <a:off x="457200" y="2971800"/>
            <a:ext cx="8229600" cy="1371600"/>
          </a:xfrm>
        </p:spPr>
        <p:txBody>
          <a:bodyPr/>
          <a:lstStyle/>
          <a:p>
            <a:pPr marL="137160" indent="0" algn="ctr">
              <a:buNone/>
            </a:pPr>
            <a:r>
              <a:rPr lang="en-US" i="1" dirty="0" smtClean="0"/>
              <a:t>Plan must be sufficient to support</a:t>
            </a:r>
          </a:p>
          <a:p>
            <a:pPr marL="137160" indent="0" algn="ctr">
              <a:buNone/>
            </a:pPr>
            <a:r>
              <a:rPr lang="en-US" i="1" dirty="0" smtClean="0"/>
              <a:t>“shovel-ready” projects.</a:t>
            </a:r>
            <a:endParaRPr lang="en-US" i="1" dirty="0"/>
          </a:p>
        </p:txBody>
      </p:sp>
    </p:spTree>
    <p:extLst>
      <p:ext uri="{BB962C8B-B14F-4D97-AF65-F5344CB8AC3E}">
        <p14:creationId xmlns:p14="http://schemas.microsoft.com/office/powerpoint/2010/main" val="1266018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b="1" u="sng" dirty="0" smtClean="0">
                <a:solidFill>
                  <a:srgbClr val="FF0000"/>
                </a:solidFill>
              </a:rPr>
              <a:t>Warning</a:t>
            </a:r>
            <a:endParaRPr lang="en-US" b="1" u="sng" dirty="0">
              <a:solidFill>
                <a:srgbClr val="FF0000"/>
              </a:solidFill>
            </a:endParaRPr>
          </a:p>
        </p:txBody>
      </p:sp>
      <p:sp>
        <p:nvSpPr>
          <p:cNvPr id="3" name="Content Placeholder 2"/>
          <p:cNvSpPr>
            <a:spLocks noGrp="1"/>
          </p:cNvSpPr>
          <p:nvPr>
            <p:ph type="subTitle" idx="1"/>
          </p:nvPr>
        </p:nvSpPr>
        <p:spPr>
          <a:xfrm>
            <a:off x="1371600" y="2743200"/>
            <a:ext cx="6400800" cy="2133600"/>
          </a:xfrm>
        </p:spPr>
        <p:txBody>
          <a:bodyPr/>
          <a:lstStyle/>
          <a:p>
            <a:r>
              <a:rPr lang="en-US" i="1" dirty="0" smtClean="0"/>
              <a:t>Any proposal declaring the purpose of the plan is to qualify for grant funding will be burned! </a:t>
            </a:r>
          </a:p>
          <a:p>
            <a:r>
              <a:rPr lang="en-US" sz="1800" i="1" dirty="0" smtClean="0"/>
              <a:t>(and applicants will be flogged)</a:t>
            </a:r>
            <a:endParaRPr lang="en-US" sz="1800" i="1" dirty="0"/>
          </a:p>
        </p:txBody>
      </p:sp>
    </p:spTree>
    <p:extLst>
      <p:ext uri="{BB962C8B-B14F-4D97-AF65-F5344CB8AC3E}">
        <p14:creationId xmlns:p14="http://schemas.microsoft.com/office/powerpoint/2010/main" val="75805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8800"/>
            <a:ext cx="8229600" cy="1143000"/>
          </a:xfrm>
        </p:spPr>
        <p:txBody>
          <a:bodyPr>
            <a:normAutofit fontScale="90000"/>
          </a:bodyPr>
          <a:lstStyle/>
          <a:p>
            <a:r>
              <a:rPr lang="en-US" b="1" u="sng" dirty="0"/>
              <a:t>WHAT DOES A WATERSHED PLAN DO?</a:t>
            </a:r>
            <a:r>
              <a:rPr lang="en-US" dirty="0"/>
              <a:t/>
            </a:r>
            <a:br>
              <a:rPr lang="en-US" dirty="0"/>
            </a:br>
            <a:endParaRPr lang="en-US" dirty="0"/>
          </a:p>
        </p:txBody>
      </p:sp>
    </p:spTree>
    <p:extLst>
      <p:ext uri="{BB962C8B-B14F-4D97-AF65-F5344CB8AC3E}">
        <p14:creationId xmlns:p14="http://schemas.microsoft.com/office/powerpoint/2010/main" val="376279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u="sng" dirty="0" smtClean="0"/>
              <a:t>Natural Resources</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2743200"/>
          </a:xfrm>
        </p:spPr>
        <p:txBody>
          <a:bodyPr/>
          <a:lstStyle/>
          <a:p>
            <a:r>
              <a:rPr lang="en-US" dirty="0" smtClean="0"/>
              <a:t>Defines </a:t>
            </a:r>
            <a:r>
              <a:rPr lang="en-US" dirty="0"/>
              <a:t>and describes the area of interest</a:t>
            </a:r>
          </a:p>
          <a:p>
            <a:r>
              <a:rPr lang="en-US" dirty="0"/>
              <a:t>Identifies and prioritizes resources deficiencies</a:t>
            </a:r>
          </a:p>
          <a:p>
            <a:r>
              <a:rPr lang="en-US" dirty="0"/>
              <a:t>Identifies and quantifies sources of NPS pollution</a:t>
            </a:r>
          </a:p>
          <a:p>
            <a:endParaRPr lang="en-US" dirty="0"/>
          </a:p>
        </p:txBody>
      </p:sp>
    </p:spTree>
    <p:extLst>
      <p:ext uri="{BB962C8B-B14F-4D97-AF65-F5344CB8AC3E}">
        <p14:creationId xmlns:p14="http://schemas.microsoft.com/office/powerpoint/2010/main" val="321859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u="sng" dirty="0"/>
              <a:t>BMPs</a:t>
            </a:r>
            <a:r>
              <a:rPr lang="en-US" dirty="0"/>
              <a:t/>
            </a:r>
            <a:br>
              <a:rPr lang="en-US" dirty="0"/>
            </a:br>
            <a:endParaRPr lang="en-US" dirty="0"/>
          </a:p>
        </p:txBody>
      </p:sp>
      <p:sp>
        <p:nvSpPr>
          <p:cNvPr id="3" name="Content Placeholder 2"/>
          <p:cNvSpPr>
            <a:spLocks noGrp="1"/>
          </p:cNvSpPr>
          <p:nvPr>
            <p:ph idx="1"/>
          </p:nvPr>
        </p:nvSpPr>
        <p:spPr>
          <a:xfrm>
            <a:off x="457200" y="1981200"/>
            <a:ext cx="8229600" cy="4709160"/>
          </a:xfrm>
        </p:spPr>
        <p:txBody>
          <a:bodyPr/>
          <a:lstStyle/>
          <a:p>
            <a:r>
              <a:rPr lang="en-US" dirty="0"/>
              <a:t>Identifies BMPs appropriate to address deficiencies</a:t>
            </a:r>
          </a:p>
          <a:p>
            <a:r>
              <a:rPr lang="en-US" dirty="0"/>
              <a:t>Identifies activities needed to address deficiencies</a:t>
            </a:r>
          </a:p>
          <a:p>
            <a:r>
              <a:rPr lang="en-US" dirty="0"/>
              <a:t>Quantifies impact of implementing BMPs</a:t>
            </a:r>
          </a:p>
          <a:p>
            <a:pPr marL="0" indent="0">
              <a:buNone/>
            </a:pPr>
            <a:endParaRPr lang="en-US" dirty="0"/>
          </a:p>
        </p:txBody>
      </p:sp>
    </p:spTree>
    <p:extLst>
      <p:ext uri="{BB962C8B-B14F-4D97-AF65-F5344CB8AC3E}">
        <p14:creationId xmlns:p14="http://schemas.microsoft.com/office/powerpoint/2010/main" val="358649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u="sng" dirty="0" smtClean="0"/>
              <a:t>Audience</a:t>
            </a:r>
            <a:r>
              <a:rPr lang="en-US" dirty="0" smtClean="0"/>
              <a:t/>
            </a:r>
            <a:br>
              <a:rPr lang="en-US" dirty="0" smtClean="0"/>
            </a:br>
            <a:endParaRPr lang="en-US" dirty="0"/>
          </a:p>
        </p:txBody>
      </p:sp>
      <p:sp>
        <p:nvSpPr>
          <p:cNvPr id="3" name="Content Placeholder 2"/>
          <p:cNvSpPr>
            <a:spLocks noGrp="1"/>
          </p:cNvSpPr>
          <p:nvPr>
            <p:ph idx="1"/>
          </p:nvPr>
        </p:nvSpPr>
        <p:spPr>
          <a:xfrm>
            <a:off x="457200" y="2209800"/>
            <a:ext cx="8229600" cy="2971800"/>
          </a:xfrm>
        </p:spPr>
        <p:txBody>
          <a:bodyPr/>
          <a:lstStyle/>
          <a:p>
            <a:r>
              <a:rPr lang="en-US" dirty="0" smtClean="0"/>
              <a:t>Gauges </a:t>
            </a:r>
            <a:r>
              <a:rPr lang="en-US" dirty="0"/>
              <a:t>landowner knowledge of the problem</a:t>
            </a:r>
          </a:p>
          <a:p>
            <a:r>
              <a:rPr lang="en-US" dirty="0"/>
              <a:t>Gauges landowner interest in addressing the problem</a:t>
            </a:r>
          </a:p>
          <a:p>
            <a:r>
              <a:rPr lang="en-US" dirty="0"/>
              <a:t>Identifies strategies to engage stakeholders</a:t>
            </a:r>
          </a:p>
          <a:p>
            <a:pPr marL="0" indent="0">
              <a:buNone/>
            </a:pPr>
            <a:endParaRPr lang="en-US" dirty="0"/>
          </a:p>
        </p:txBody>
      </p:sp>
    </p:spTree>
    <p:extLst>
      <p:ext uri="{BB962C8B-B14F-4D97-AF65-F5344CB8AC3E}">
        <p14:creationId xmlns:p14="http://schemas.microsoft.com/office/powerpoint/2010/main" val="358876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r>
              <a:rPr lang="en-US" u="sng" dirty="0" smtClean="0"/>
              <a:t>Resources</a:t>
            </a:r>
            <a:r>
              <a:rPr lang="en-US" dirty="0" smtClean="0"/>
              <a:t/>
            </a:r>
            <a:br>
              <a:rPr lang="en-US" dirty="0" smtClean="0"/>
            </a:br>
            <a:endParaRPr lang="en-US" dirty="0"/>
          </a:p>
        </p:txBody>
      </p:sp>
      <p:sp>
        <p:nvSpPr>
          <p:cNvPr id="3" name="Content Placeholder 2"/>
          <p:cNvSpPr>
            <a:spLocks noGrp="1"/>
          </p:cNvSpPr>
          <p:nvPr>
            <p:ph idx="1"/>
          </p:nvPr>
        </p:nvSpPr>
        <p:spPr>
          <a:xfrm>
            <a:off x="457200" y="2438400"/>
            <a:ext cx="8229600" cy="2514600"/>
          </a:xfrm>
        </p:spPr>
        <p:txBody>
          <a:bodyPr/>
          <a:lstStyle/>
          <a:p>
            <a:r>
              <a:rPr lang="en-US" dirty="0" smtClean="0"/>
              <a:t>Estimates </a:t>
            </a:r>
            <a:r>
              <a:rPr lang="en-US" dirty="0"/>
              <a:t>costs of implementing plan</a:t>
            </a:r>
          </a:p>
          <a:p>
            <a:r>
              <a:rPr lang="en-US" dirty="0"/>
              <a:t>Identifies technical and financial resources</a:t>
            </a:r>
          </a:p>
          <a:p>
            <a:pPr marL="0" indent="0">
              <a:buNone/>
            </a:pPr>
            <a:endParaRPr lang="en-US" dirty="0"/>
          </a:p>
        </p:txBody>
      </p:sp>
    </p:spTree>
    <p:extLst>
      <p:ext uri="{BB962C8B-B14F-4D97-AF65-F5344CB8AC3E}">
        <p14:creationId xmlns:p14="http://schemas.microsoft.com/office/powerpoint/2010/main" val="340948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90600"/>
          </a:xfrm>
        </p:spPr>
        <p:txBody>
          <a:bodyPr>
            <a:normAutofit fontScale="90000"/>
          </a:bodyPr>
          <a:lstStyle/>
          <a:p>
            <a:r>
              <a:rPr lang="en-US" u="sng" dirty="0" smtClean="0"/>
              <a:t>Coordination</a:t>
            </a: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709160"/>
          </a:xfrm>
        </p:spPr>
        <p:txBody>
          <a:bodyPr/>
          <a:lstStyle/>
          <a:p>
            <a:r>
              <a:rPr lang="en-US" dirty="0" smtClean="0"/>
              <a:t>Provides </a:t>
            </a:r>
            <a:r>
              <a:rPr lang="en-US" dirty="0"/>
              <a:t>framework to coordinate actions and resources</a:t>
            </a:r>
          </a:p>
          <a:p>
            <a:r>
              <a:rPr lang="en-US" dirty="0"/>
              <a:t>Prioritizes actions to match needs, interests and resources</a:t>
            </a:r>
          </a:p>
          <a:p>
            <a:r>
              <a:rPr lang="en-US" dirty="0"/>
              <a:t>Provides a sequence and timeline to implement the plan</a:t>
            </a:r>
          </a:p>
          <a:p>
            <a:r>
              <a:rPr lang="en-US" dirty="0"/>
              <a:t>Facilitates complementary actions (synergy)</a:t>
            </a:r>
          </a:p>
        </p:txBody>
      </p:sp>
    </p:spTree>
    <p:extLst>
      <p:ext uri="{BB962C8B-B14F-4D97-AF65-F5344CB8AC3E}">
        <p14:creationId xmlns:p14="http://schemas.microsoft.com/office/powerpoint/2010/main" val="2146276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u="sng" dirty="0" smtClean="0"/>
              <a:t>Evaluation</a:t>
            </a: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505200"/>
          </a:xfrm>
        </p:spPr>
        <p:txBody>
          <a:bodyPr/>
          <a:lstStyle/>
          <a:p>
            <a:r>
              <a:rPr lang="en-US" dirty="0" smtClean="0"/>
              <a:t>Describes </a:t>
            </a:r>
            <a:r>
              <a:rPr lang="en-US" dirty="0"/>
              <a:t>process for evaluating progress on implementation</a:t>
            </a:r>
          </a:p>
          <a:p>
            <a:r>
              <a:rPr lang="en-US" dirty="0"/>
              <a:t>Defines end points for interim accomplishments </a:t>
            </a:r>
          </a:p>
          <a:p>
            <a:r>
              <a:rPr lang="en-US" dirty="0"/>
              <a:t>Defines benchmarks that measures success</a:t>
            </a:r>
          </a:p>
          <a:p>
            <a:pPr marL="0" indent="0">
              <a:buNone/>
            </a:pPr>
            <a:endParaRPr lang="en-US" dirty="0"/>
          </a:p>
        </p:txBody>
      </p:sp>
    </p:spTree>
    <p:extLst>
      <p:ext uri="{BB962C8B-B14F-4D97-AF65-F5344CB8AC3E}">
        <p14:creationId xmlns:p14="http://schemas.microsoft.com/office/powerpoint/2010/main" val="1050749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356</TotalTime>
  <Words>356</Words>
  <Application>Microsoft Office PowerPoint</Application>
  <PresentationFormat>On-screen Show (4:3)</PresentationFormat>
  <Paragraphs>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Watershed Planning Proposal</vt:lpstr>
      <vt:lpstr>Warning</vt:lpstr>
      <vt:lpstr>WHAT DOES A WATERSHED PLAN DO? </vt:lpstr>
      <vt:lpstr>Natural Resources </vt:lpstr>
      <vt:lpstr>BMPs </vt:lpstr>
      <vt:lpstr>Audience </vt:lpstr>
      <vt:lpstr>Resources </vt:lpstr>
      <vt:lpstr>Coordination </vt:lpstr>
      <vt:lpstr>Evaluation </vt:lpstr>
      <vt:lpstr>WHAT DOES A PLANNING PIP  LOOK LIKE?</vt:lpstr>
      <vt:lpstr>Strong Goal Statements</vt:lpstr>
      <vt:lpstr>Strong Objective Statements</vt:lpstr>
      <vt:lpstr>Specific Active Tasks</vt:lpstr>
      <vt:lpstr>Poor Task Example</vt:lpstr>
      <vt:lpstr>Resource Information Needed</vt:lpstr>
      <vt:lpstr>Plan Development</vt:lpstr>
      <vt:lpstr>Usefulness</vt:lpstr>
    </vt:vector>
  </TitlesOfParts>
  <Company>State of Nebraska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Proposal</dc:title>
  <dc:creator>elbert.traylor</dc:creator>
  <cp:lastModifiedBy>Phillips, Lindsey</cp:lastModifiedBy>
  <cp:revision>17</cp:revision>
  <cp:lastPrinted>2014-08-05T21:57:10Z</cp:lastPrinted>
  <dcterms:created xsi:type="dcterms:W3CDTF">2014-08-05T17:01:23Z</dcterms:created>
  <dcterms:modified xsi:type="dcterms:W3CDTF">2014-08-07T18:52:27Z</dcterms:modified>
</cp:coreProperties>
</file>