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6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64" r:id="rId6"/>
    <p:sldId id="259" r:id="rId7"/>
    <p:sldId id="262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36" autoAdjust="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3A6BA-AC1D-43B5-B04B-B318C8CA5B31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977B0-E087-4521-A7F7-DD97B906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977B0-E087-4521-A7F7-DD97B90640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2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NPS example, setback 30 </a:t>
            </a:r>
            <a:r>
              <a:rPr lang="en-US" dirty="0" err="1" smtClean="0"/>
              <a:t>ft</a:t>
            </a:r>
            <a:r>
              <a:rPr lang="en-US" dirty="0" smtClean="0"/>
              <a:t> on either side of a stream from a crop</a:t>
            </a:r>
            <a:r>
              <a:rPr lang="en-US" baseline="0" dirty="0" smtClean="0"/>
              <a:t>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977B0-E087-4521-A7F7-DD97B90640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term goals =</a:t>
            </a:r>
            <a:r>
              <a:rPr lang="en-US" baseline="0" dirty="0" smtClean="0"/>
              <a:t> reduce pollutant by X units</a:t>
            </a:r>
          </a:p>
          <a:p>
            <a:r>
              <a:rPr lang="en-US" baseline="0" dirty="0" smtClean="0"/>
              <a:t>Long term = meet QWS and restore stream segment LP1-10000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977B0-E087-4521-A7F7-DD97B90640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is an example of a BMP budget analysis</a:t>
            </a:r>
            <a:r>
              <a:rPr lang="en-US" baseline="0" dirty="0" smtClean="0"/>
              <a:t> taken from Walnut Creek Management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977B0-E087-4521-A7F7-DD97B90640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1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977B0-E087-4521-A7F7-DD97B90640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9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977B0-E087-4521-A7F7-DD97B90640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259BD87-4AC5-48C9-ACFC-0193466D2F6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B5FDC33-784C-4BA9-8C92-1DF6434EFB04}" type="datetimeFigureOut">
              <a:rPr lang="en-US" smtClean="0"/>
              <a:t>8/7/2014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Components of every </a:t>
            </a:r>
            <a:r>
              <a:rPr lang="en-US" b="1" u="sng" dirty="0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ood</a:t>
            </a:r>
            <a:r>
              <a:rPr lang="en-US" b="1" dirty="0" smtClean="0"/>
              <a:t> Watershed Management Plan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NDEQ – Planning Unit</a:t>
            </a:r>
          </a:p>
          <a:p>
            <a:pPr marL="11430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August 6</a:t>
            </a:r>
            <a:r>
              <a:rPr lang="en-US" sz="28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b="1" dirty="0" smtClean="0">
                <a:solidFill>
                  <a:schemeClr val="accent1"/>
                </a:solidFill>
              </a:rPr>
              <a:t>, 2014 NDEQ </a:t>
            </a:r>
            <a:r>
              <a:rPr lang="en-US" b="1" dirty="0" smtClean="0">
                <a:solidFill>
                  <a:schemeClr val="bg1"/>
                </a:solidFill>
              </a:rPr>
              <a:t>– Planning Unit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gust 6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2014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D. Technical &amp; Financial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315200" cy="4590288"/>
          </a:xfrm>
        </p:spPr>
        <p:txBody>
          <a:bodyPr/>
          <a:lstStyle/>
          <a:p>
            <a:r>
              <a:rPr lang="en-US" sz="2000" dirty="0" smtClean="0"/>
              <a:t>This is a critical factor in turning this plan into a reality</a:t>
            </a:r>
          </a:p>
          <a:p>
            <a:r>
              <a:rPr lang="en-US" sz="2000" dirty="0" smtClean="0"/>
              <a:t>All types of funding and technical assistance should be considered</a:t>
            </a:r>
          </a:p>
          <a:p>
            <a:pPr lvl="3"/>
            <a:r>
              <a:rPr lang="en-US" dirty="0" smtClean="0"/>
              <a:t>Administration services (salaries, regulatory fees, supplies)</a:t>
            </a:r>
          </a:p>
          <a:p>
            <a:pPr lvl="3"/>
            <a:r>
              <a:rPr lang="en-US" dirty="0" smtClean="0"/>
              <a:t>Information/education efforts</a:t>
            </a:r>
          </a:p>
          <a:p>
            <a:pPr lvl="3"/>
            <a:r>
              <a:rPr lang="en-US" dirty="0" smtClean="0"/>
              <a:t>Installation, operation, and maintenance of BMPs</a:t>
            </a:r>
          </a:p>
          <a:p>
            <a:pPr lvl="3"/>
            <a:r>
              <a:rPr lang="en-US" dirty="0" smtClean="0"/>
              <a:t>Monitoring, data analysis, and data management activities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18362" r="48659" b="12113"/>
          <a:stretch/>
        </p:blipFill>
        <p:spPr bwMode="auto">
          <a:xfrm>
            <a:off x="228600" y="3733800"/>
            <a:ext cx="8001000" cy="301935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0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E. Information &amp;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010400" cy="4590288"/>
          </a:xfrm>
        </p:spPr>
        <p:txBody>
          <a:bodyPr/>
          <a:lstStyle/>
          <a:p>
            <a:r>
              <a:rPr lang="en-US" b="1" dirty="0" smtClean="0"/>
              <a:t>Define</a:t>
            </a:r>
            <a:r>
              <a:rPr lang="en-US" dirty="0" smtClean="0"/>
              <a:t> information/education goals</a:t>
            </a:r>
          </a:p>
          <a:p>
            <a:r>
              <a:rPr lang="en-US" b="1" dirty="0" smtClean="0"/>
              <a:t>Identify</a:t>
            </a:r>
            <a:r>
              <a:rPr lang="en-US" dirty="0" smtClean="0"/>
              <a:t> and analyze the target audiences</a:t>
            </a:r>
          </a:p>
          <a:p>
            <a:r>
              <a:rPr lang="en-US" b="1" dirty="0" smtClean="0"/>
              <a:t>Create</a:t>
            </a:r>
            <a:r>
              <a:rPr lang="en-US" dirty="0" smtClean="0"/>
              <a:t> the messages for each audience</a:t>
            </a:r>
          </a:p>
          <a:p>
            <a:r>
              <a:rPr lang="en-US" b="1" dirty="0" smtClean="0"/>
              <a:t>Package</a:t>
            </a:r>
            <a:r>
              <a:rPr lang="en-US" dirty="0" smtClean="0"/>
              <a:t> the message for the various audiences</a:t>
            </a:r>
          </a:p>
          <a:p>
            <a:r>
              <a:rPr lang="en-US" b="1" dirty="0" smtClean="0"/>
              <a:t>Distribute</a:t>
            </a:r>
            <a:r>
              <a:rPr lang="en-US" dirty="0" smtClean="0"/>
              <a:t> the messages</a:t>
            </a:r>
          </a:p>
          <a:p>
            <a:r>
              <a:rPr lang="en-US" b="1" dirty="0" smtClean="0"/>
              <a:t>Evaluate</a:t>
            </a:r>
            <a:r>
              <a:rPr lang="en-US" dirty="0" smtClean="0"/>
              <a:t> the information/education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9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F. Implementation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20000" cy="4590288"/>
          </a:xfrm>
        </p:spPr>
        <p:txBody>
          <a:bodyPr/>
          <a:lstStyle/>
          <a:p>
            <a:r>
              <a:rPr lang="en-US" dirty="0" smtClean="0"/>
              <a:t>Where goals and objectives become individual tasks</a:t>
            </a:r>
          </a:p>
          <a:p>
            <a:r>
              <a:rPr lang="en-US" dirty="0"/>
              <a:t>S</a:t>
            </a:r>
            <a:r>
              <a:rPr lang="en-US" dirty="0" smtClean="0"/>
              <a:t>hould include a timeline for phases and steps</a:t>
            </a:r>
          </a:p>
          <a:p>
            <a:r>
              <a:rPr lang="en-US" dirty="0" smtClean="0"/>
              <a:t>Include who is responsible for implementing the activity</a:t>
            </a:r>
          </a:p>
          <a:p>
            <a:r>
              <a:rPr lang="en-US" dirty="0" smtClean="0"/>
              <a:t>Break the work down into reasonable tasks that can be tracked and reviewed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G. Interim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96200" cy="4590288"/>
          </a:xfrm>
        </p:spPr>
        <p:txBody>
          <a:bodyPr/>
          <a:lstStyle/>
          <a:p>
            <a:r>
              <a:rPr lang="en-US" dirty="0" smtClean="0"/>
              <a:t>Milestones help </a:t>
            </a:r>
            <a:r>
              <a:rPr lang="en-US" u="sng" dirty="0" smtClean="0"/>
              <a:t>measure</a:t>
            </a:r>
            <a:r>
              <a:rPr lang="en-US" dirty="0" smtClean="0"/>
              <a:t> the implementation of activities in the plan</a:t>
            </a:r>
          </a:p>
          <a:p>
            <a:r>
              <a:rPr lang="en-US" dirty="0" smtClean="0"/>
              <a:t>Example: </a:t>
            </a:r>
            <a:r>
              <a:rPr lang="en-US" u="sng" dirty="0" smtClean="0"/>
              <a:t>Short–Term (&lt; 2 years)</a:t>
            </a:r>
          </a:p>
          <a:p>
            <a:pPr marL="411480" lvl="1" indent="0">
              <a:buNone/>
            </a:pPr>
            <a:r>
              <a:rPr lang="en-US" dirty="0" smtClean="0"/>
              <a:t>		</a:t>
            </a:r>
            <a:r>
              <a:rPr lang="en-US" sz="2800" u="sng" dirty="0" smtClean="0"/>
              <a:t>Mid-Term (&lt; 5 years)</a:t>
            </a:r>
          </a:p>
          <a:p>
            <a:pPr marL="411480" lvl="1" indent="0">
              <a:buNone/>
            </a:pPr>
            <a:r>
              <a:rPr lang="en-US" sz="2800" dirty="0" smtClean="0"/>
              <a:t>		</a:t>
            </a:r>
            <a:r>
              <a:rPr lang="en-US" sz="2800" u="sng" dirty="0" smtClean="0"/>
              <a:t>Long-Term (5 years or longer)</a:t>
            </a:r>
          </a:p>
        </p:txBody>
      </p:sp>
    </p:spTree>
    <p:extLst>
      <p:ext uri="{BB962C8B-B14F-4D97-AF65-F5344CB8AC3E}">
        <p14:creationId xmlns:p14="http://schemas.microsoft.com/office/powerpoint/2010/main" val="393741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8" t="16455" r="5630" b="46955"/>
          <a:stretch/>
        </p:blipFill>
        <p:spPr bwMode="auto">
          <a:xfrm>
            <a:off x="762000" y="685800"/>
            <a:ext cx="6629400" cy="39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H. Plan evaluation criteria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800600"/>
            <a:ext cx="7848600" cy="19354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Inputs – the elements of the process used to implement your program</a:t>
            </a:r>
          </a:p>
          <a:p>
            <a:r>
              <a:rPr lang="en-US" dirty="0" smtClean="0"/>
              <a:t>Outputs – the tasks conducted and the products developed</a:t>
            </a:r>
          </a:p>
          <a:p>
            <a:r>
              <a:rPr lang="en-US" sz="2800" dirty="0" smtClean="0"/>
              <a:t>Outcomes – the results or outcomes realized from implementation efforts</a:t>
            </a:r>
          </a:p>
        </p:txBody>
      </p:sp>
    </p:spTree>
    <p:extLst>
      <p:ext uri="{BB962C8B-B14F-4D97-AF65-F5344CB8AC3E}">
        <p14:creationId xmlns:p14="http://schemas.microsoft.com/office/powerpoint/2010/main" val="165045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I. Monitoring implementation effectiveness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467600" cy="5169408"/>
          </a:xfrm>
        </p:spPr>
        <p:txBody>
          <a:bodyPr>
            <a:normAutofit/>
          </a:bodyPr>
          <a:lstStyle/>
          <a:p>
            <a:r>
              <a:rPr lang="en-US" dirty="0" smtClean="0"/>
              <a:t>This can track progress in meeting load reduction goals and attaining water quality standards</a:t>
            </a:r>
          </a:p>
          <a:p>
            <a:r>
              <a:rPr lang="en-US" dirty="0" smtClean="0"/>
              <a:t>Measurable progress is critical for the support of watershed projects</a:t>
            </a:r>
          </a:p>
          <a:p>
            <a:r>
              <a:rPr lang="en-US" dirty="0" smtClean="0"/>
              <a:t>Progress is best demonstrated with the use of monitoring data that reflects water quality conditions</a:t>
            </a:r>
          </a:p>
          <a:p>
            <a:pPr lvl="3"/>
            <a:r>
              <a:rPr lang="en-US" sz="2400" dirty="0" smtClean="0"/>
              <a:t>Baseline (Before)</a:t>
            </a:r>
          </a:p>
          <a:p>
            <a:pPr lvl="3"/>
            <a:r>
              <a:rPr lang="en-US" sz="2400" dirty="0" smtClean="0"/>
              <a:t>Project-specific (During)</a:t>
            </a:r>
          </a:p>
          <a:p>
            <a:pPr lvl="3"/>
            <a:r>
              <a:rPr lang="en-US" sz="2400" dirty="0" smtClean="0"/>
              <a:t>Post-project (After)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986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Approved Watershed Management Plans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As of August 6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1534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1200"/>
            <a:ext cx="7772400" cy="594626"/>
          </a:xfrm>
        </p:spPr>
        <p:txBody>
          <a:bodyPr/>
          <a:lstStyle/>
          <a:p>
            <a:r>
              <a:rPr lang="en-US" dirty="0" smtClean="0"/>
              <a:t>Plan includes a simple cross-walk for each of the 9 Elements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32806817"/>
              </p:ext>
            </p:extLst>
          </p:nvPr>
        </p:nvGraphicFramePr>
        <p:xfrm>
          <a:off x="2514600" y="228600"/>
          <a:ext cx="5070793" cy="5439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316"/>
                <a:gridCol w="3258477"/>
              </a:tblGrid>
              <a:tr h="214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Element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Location in Plan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850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Impairment causes </a:t>
                      </a:r>
                      <a:r>
                        <a:rPr lang="en-US" sz="1000" dirty="0">
                          <a:effectLst/>
                        </a:rPr>
                        <a:t>&amp; </a:t>
                      </a:r>
                      <a:r>
                        <a:rPr lang="en-US" sz="1000" dirty="0" smtClean="0">
                          <a:effectLst/>
                        </a:rPr>
                        <a:t>pollutant sources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Water Quality Concerns Section.  Pages 21-28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Target Pollutants and Sources Section.  Pages 29 - 36 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00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Estimated load reductions needed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Pollutant Load Reduction Section.  Pages 42 - 47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850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Management measures</a:t>
                      </a:r>
                      <a:r>
                        <a:rPr lang="en-US" sz="1000" baseline="0" dirty="0" smtClean="0">
                          <a:effectLst/>
                        </a:rPr>
                        <a:t> to achieve goals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Pollutant Load Reduction Section.  Pages 42 - 47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Implementation Approach Section.  Pages 48 - 52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00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An Information</a:t>
                      </a:r>
                      <a:r>
                        <a:rPr lang="en-US" sz="1000" baseline="0" dirty="0" smtClean="0">
                          <a:effectLst/>
                        </a:rPr>
                        <a:t> &amp; </a:t>
                      </a:r>
                      <a:r>
                        <a:rPr lang="en-US" sz="1000" dirty="0" smtClean="0">
                          <a:effectLst/>
                        </a:rPr>
                        <a:t>Education component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Information, Education and Public Participation Section.  Pages 59 - 61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00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Develop an implementable schedule 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Schedule and Milestones Section.  Pages 61- 62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00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Interim</a:t>
                      </a:r>
                      <a:r>
                        <a:rPr lang="en-US" sz="1000" baseline="0" dirty="0" smtClean="0">
                          <a:effectLst/>
                        </a:rPr>
                        <a:t> m</a:t>
                      </a:r>
                      <a:r>
                        <a:rPr lang="en-US" sz="1000" dirty="0" smtClean="0">
                          <a:effectLst/>
                        </a:rPr>
                        <a:t>ilestones to track  BMP implementation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Schedule and Milestones Section.  Pages 61 – 62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850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Evaluation </a:t>
                      </a:r>
                      <a:r>
                        <a:rPr lang="en-US" sz="1000" dirty="0" smtClean="0">
                          <a:effectLst/>
                        </a:rPr>
                        <a:t>Criteria to measure progress towards reaching goals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Monitoring and Evaluation Approach Section.  Pages 52 - 58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450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Monitoring component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Monitoring and Evaluation Approach Section.  Pages 52- 58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LBBNRD Four Year Monitoring Strategy – Stand-alone document that accompanies this plan.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3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Technical</a:t>
                      </a:r>
                      <a:r>
                        <a:rPr lang="en-US" sz="1000" baseline="0" dirty="0" smtClean="0">
                          <a:effectLst/>
                        </a:rPr>
                        <a:t> &amp; financial r</a:t>
                      </a:r>
                      <a:r>
                        <a:rPr lang="en-US" sz="1000" dirty="0" smtClean="0">
                          <a:effectLst/>
                        </a:rPr>
                        <a:t>esources needed for implementation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Budget And Resources Section.  Pages 62 – 65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Octagon 6"/>
          <p:cNvSpPr/>
          <p:nvPr/>
        </p:nvSpPr>
        <p:spPr>
          <a:xfrm>
            <a:off x="966355" y="685800"/>
            <a:ext cx="914400" cy="92333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171881"/>
              </p:ext>
            </p:extLst>
          </p:nvPr>
        </p:nvGraphicFramePr>
        <p:xfrm>
          <a:off x="564573" y="3962400"/>
          <a:ext cx="1752600" cy="152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762000"/>
              </a:tblGrid>
              <a:tr h="380799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</a:t>
                      </a:r>
                      <a:endParaRPr lang="en-US" dirty="0"/>
                    </a:p>
                  </a:txBody>
                  <a:tcPr/>
                </a:tc>
              </a:tr>
              <a:tr h="380799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80799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80799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5355" y="1974273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insert EPA’s 9 Element  table then use a simple table or a marker.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Watershed-based </a:t>
            </a:r>
            <a:r>
              <a:rPr lang="en-US" dirty="0"/>
              <a:t>p</a:t>
            </a:r>
            <a:r>
              <a:rPr lang="en-US" dirty="0" smtClean="0"/>
              <a:t>lan basics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657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Acknowledge political boundaries yet include geographic information for the entire watershed </a:t>
            </a:r>
          </a:p>
          <a:p>
            <a:r>
              <a:rPr lang="en-US" sz="2400" dirty="0" smtClean="0"/>
              <a:t>Maps are provided as well as written descriptions, charts and tables</a:t>
            </a:r>
          </a:p>
          <a:p>
            <a:r>
              <a:rPr lang="en-US" sz="2400" dirty="0" smtClean="0"/>
              <a:t>Discus how and where GW &amp; SW interact</a:t>
            </a:r>
          </a:p>
          <a:p>
            <a:r>
              <a:rPr lang="en-US" sz="2400" dirty="0" smtClean="0"/>
              <a:t>Utilize Integrated Report &amp; Title 117 information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38747"/>
            <a:ext cx="4536982" cy="3505849"/>
          </a:xfrm>
        </p:spPr>
      </p:pic>
    </p:spTree>
    <p:extLst>
      <p:ext uri="{BB962C8B-B14F-4D97-AF65-F5344CB8AC3E}">
        <p14:creationId xmlns:p14="http://schemas.microsoft.com/office/powerpoint/2010/main" val="40195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From T117 &amp; IR to WMP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5715000" cy="271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533400" y="3886200"/>
            <a:ext cx="7391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9601"/>
              </p:ext>
            </p:extLst>
          </p:nvPr>
        </p:nvGraphicFramePr>
        <p:xfrm>
          <a:off x="1714500" y="4247125"/>
          <a:ext cx="4914900" cy="261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Document" r:id="rId4" imgW="6255757" imgH="2737846" progId="Word.Document.12">
                  <p:embed/>
                </p:oleObj>
              </mc:Choice>
              <mc:Fallback>
                <p:oleObj name="Document" r:id="rId4" imgW="6255757" imgH="27378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500" y="4247125"/>
                        <a:ext cx="4914900" cy="261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025481"/>
              </p:ext>
            </p:extLst>
          </p:nvPr>
        </p:nvGraphicFramePr>
        <p:xfrm>
          <a:off x="533400" y="990600"/>
          <a:ext cx="7391399" cy="281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720"/>
                <a:gridCol w="1037389"/>
                <a:gridCol w="259347"/>
                <a:gridCol w="389021"/>
                <a:gridCol w="259347"/>
                <a:gridCol w="389021"/>
                <a:gridCol w="259347"/>
                <a:gridCol w="389021"/>
                <a:gridCol w="259347"/>
                <a:gridCol w="275553"/>
                <a:gridCol w="1021182"/>
                <a:gridCol w="907715"/>
                <a:gridCol w="1037389"/>
              </a:tblGrid>
              <a:tr h="1143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Waterbody ID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Waterbody Name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Recreation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vert="vert27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</a:rPr>
                        <a:t>Aquatic Life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vert="vert27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Public Drinking Water Supply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vert="vert27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Agriculture Water Supply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vert="vert27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Industrial Water Supply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vert="vert27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Aesthetics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Overall Assessment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vert="vert27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2014 IR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Impairments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Pollutants of Concern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Comments</a:t>
                      </a:r>
                      <a:r>
                        <a:rPr lang="en-US" sz="1000" dirty="0" smtClean="0"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Actions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b"/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MT2-12400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Bazile Creek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Recreation-Bacteria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E. coli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Aquatic community assessment, Fish consumption assessment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MT2-12410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Lost Creek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MT2-12420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Howe Creek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Aquatic community assessment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MT2-12421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Unnamed Creek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554" marR="27554" marT="0" marB="0" anchor="ctr"/>
                </a:tc>
              </a:tr>
            </a:tbl>
          </a:graphicData>
        </a:graphic>
      </p:graphicFrame>
      <p:pic>
        <p:nvPicPr>
          <p:cNvPr id="2051" name="Picture 1" descr="C:\Users\laura.r.johnson\Documents\Special Projects\Bazile GWMA\Bazile Impairment Ma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4"/>
          <a:stretch>
            <a:fillRect/>
          </a:stretch>
        </p:blipFill>
        <p:spPr bwMode="auto">
          <a:xfrm>
            <a:off x="1676400" y="3962400"/>
            <a:ext cx="4991100" cy="27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A. Causes of impairments and </a:t>
            </a:r>
            <a:r>
              <a:rPr lang="en-US" sz="4400" dirty="0"/>
              <a:t>p</a:t>
            </a:r>
            <a:r>
              <a:rPr lang="en-US" sz="4400" dirty="0" smtClean="0"/>
              <a:t>ollutant sources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886200" cy="4864608"/>
          </a:xfrm>
        </p:spPr>
        <p:txBody>
          <a:bodyPr>
            <a:normAutofit/>
          </a:bodyPr>
          <a:lstStyle/>
          <a:p>
            <a:r>
              <a:rPr lang="en-US" dirty="0" smtClean="0"/>
              <a:t>Cause vs Source</a:t>
            </a:r>
          </a:p>
          <a:p>
            <a:r>
              <a:rPr lang="en-US" dirty="0" smtClean="0"/>
              <a:t>Include TMDLs: LC, LR &amp; WLAs </a:t>
            </a:r>
            <a:endParaRPr lang="en-US" dirty="0"/>
          </a:p>
          <a:p>
            <a:r>
              <a:rPr lang="en-US" dirty="0" smtClean="0"/>
              <a:t>Analyze existing GW and SW data, provide formulas or models used </a:t>
            </a:r>
            <a:r>
              <a:rPr lang="en-US" dirty="0"/>
              <a:t>&amp;</a:t>
            </a:r>
            <a:r>
              <a:rPr lang="en-US" dirty="0" smtClean="0"/>
              <a:t> identify gaps</a:t>
            </a:r>
          </a:p>
          <a:p>
            <a:r>
              <a:rPr lang="en-US" dirty="0"/>
              <a:t>Provide priorities based on model results</a:t>
            </a:r>
          </a:p>
          <a:p>
            <a:r>
              <a:rPr lang="en-US" dirty="0" smtClean="0"/>
              <a:t>List and Map sources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1761"/>
            <a:ext cx="4038600" cy="312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49948"/>
              </p:ext>
            </p:extLst>
          </p:nvPr>
        </p:nvGraphicFramePr>
        <p:xfrm>
          <a:off x="228600" y="4876800"/>
          <a:ext cx="4191001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990600"/>
                <a:gridCol w="1143000"/>
                <a:gridCol w="762000"/>
                <a:gridCol w="762000"/>
                <a:gridCol w="533401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Impaired Reach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Times New Roman"/>
                        </a:rPr>
                        <a:t>Facility Name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Times New Roman"/>
                        </a:rPr>
                        <a:t>NPDES Permit #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Times New Roman"/>
                        </a:rPr>
                        <a:t>Receiving Stream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Times New Roman"/>
                        </a:rPr>
                        <a:t>Design Flow (cfs)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BB1-10000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AURORA WWTF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NE0031810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Times New Roman"/>
                        </a:rPr>
                        <a:t>BB4-20900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0.464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BARNESTON WWTF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NE0121711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Times New Roman"/>
                        </a:rPr>
                        <a:t>BB1-10000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0.028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BEATRICE WWTF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NE0020915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Times New Roman"/>
                        </a:rPr>
                        <a:t>BB1-10000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2.558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BEAVER CROSSING WWTF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NE0023981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Times New Roman"/>
                        </a:rPr>
                        <a:t>BB3-10000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0.668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1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From TMDL to WMP</a:t>
            </a:r>
            <a:endParaRPr lang="en-US" dirty="0"/>
          </a:p>
        </p:txBody>
      </p:sp>
      <p:pic>
        <p:nvPicPr>
          <p:cNvPr id="1028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" t="-5257" r="-4338" b="-5843"/>
          <a:stretch>
            <a:fillRect/>
          </a:stretch>
        </p:blipFill>
        <p:spPr bwMode="auto">
          <a:xfrm>
            <a:off x="1905000" y="3819182"/>
            <a:ext cx="4840995" cy="303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Content Placeholder 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7302018"/>
              </p:ext>
            </p:extLst>
          </p:nvPr>
        </p:nvGraphicFramePr>
        <p:xfrm>
          <a:off x="1981199" y="914400"/>
          <a:ext cx="4724401" cy="2861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959"/>
                <a:gridCol w="1889760"/>
                <a:gridCol w="956841"/>
                <a:gridCol w="956841"/>
              </a:tblGrid>
              <a:tr h="523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Impaired Segment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Waterbody Name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2007 Seasonal Geometric Mean (#/100ml)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E. coli Above WQS (#100ml)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18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BB1-10000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Big Blue River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268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18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BB1-10100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Mission Creek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211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18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BB1-10800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Big Indian Creek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148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18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BB1-20000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Big Blue River 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1414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1288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18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BB2-10000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Turkey Creek 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1033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907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18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BB2-20000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Turkey Creek 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1079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953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18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BB3-10000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 Fork Big Blue River 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1699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1573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18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BB3-20000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 Fork Big Blue River 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1893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18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BB4-10000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Big Blue River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776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  <a:tr h="2289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BB4-20000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Big Blue River 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782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656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0003" marR="50003" marT="0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56925"/>
              </p:ext>
            </p:extLst>
          </p:nvPr>
        </p:nvGraphicFramePr>
        <p:xfrm>
          <a:off x="1981199" y="914400"/>
          <a:ext cx="4764795" cy="2904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148"/>
                <a:gridCol w="1436344"/>
                <a:gridCol w="828660"/>
                <a:gridCol w="745794"/>
                <a:gridCol w="814849"/>
              </a:tblGrid>
              <a:tr h="454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Percent Exceedance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Loading Capacity (cfu/day)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WLA (cfu/day)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 (cfu/day)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MOS (cfu/day)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5.66E+10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0.00E+00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5.66E+09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4.31E+11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3.36E+11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4.31E+10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7.04E+11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5.82E+11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7.04E+10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9.37E+11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7.92E+11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9.37E+10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1.18E+12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1.18E+11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1.60E+12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1.39E+12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1.60E+11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2.21E+12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1.94E+12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2.21E+11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3.12E+12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2.76E+12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3.12E+11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5.08E+12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4.52E+12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5.08E+11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1.00E+13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8.95E+12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1.00E+12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9.75E+13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5.17E+10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8.77E+13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9.75E+12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045" name="Chart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" b="-76"/>
          <a:stretch>
            <a:fillRect/>
          </a:stretch>
        </p:blipFill>
        <p:spPr bwMode="auto">
          <a:xfrm>
            <a:off x="1909590" y="3819182"/>
            <a:ext cx="4920809" cy="303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078207"/>
              </p:ext>
            </p:extLst>
          </p:nvPr>
        </p:nvGraphicFramePr>
        <p:xfrm>
          <a:off x="1834620" y="914400"/>
          <a:ext cx="5010583" cy="176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5" imgW="6105850" imgH="1984912" progId="Word.Document.12">
                  <p:embed/>
                </p:oleObj>
              </mc:Choice>
              <mc:Fallback>
                <p:oleObj name="Document" r:id="rId5" imgW="6105850" imgH="1984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4620" y="914400"/>
                        <a:ext cx="5010583" cy="1769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4572000" cy="2590799"/>
          </a:xfrm>
          <a:prstGeom prst="rect">
            <a:avLst/>
          </a:prstGeom>
          <a:noFill/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163507"/>
              </p:ext>
            </p:extLst>
          </p:nvPr>
        </p:nvGraphicFramePr>
        <p:xfrm>
          <a:off x="1741094" y="2438400"/>
          <a:ext cx="525780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628900"/>
                <a:gridCol w="2628900"/>
              </a:tblGrid>
              <a:tr h="21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Title 117 – Stream Segment Number(s)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BB1-10100, 10200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Beneficial Use Status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</a:rPr>
                        <a:t>10100-Impaired, 10200 Not Assessed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Reach Length (miles)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16.0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Drainage Area (acres)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35,227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Stream Flow (ft</a:t>
                      </a:r>
                      <a:r>
                        <a:rPr lang="en-US" sz="1000" b="1" baseline="300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/sec.)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26.1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Total Nitrogen Load (lbs/yr)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164,813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Total Phosphorus Load (lbs/yr)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80,072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Total Sediment Load (t/yr)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</a:rPr>
                        <a:t>80,766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5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48600" cy="1143000"/>
          </a:xfrm>
        </p:spPr>
        <p:txBody>
          <a:bodyPr/>
          <a:lstStyle/>
          <a:p>
            <a:pPr algn="ctr"/>
            <a:r>
              <a:rPr lang="en-US" dirty="0" smtClean="0"/>
              <a:t>B. Estimated pollutant loadings and BMP load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886200"/>
            <a:ext cx="73914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Short term goals should be achievable at the project level</a:t>
            </a:r>
          </a:p>
          <a:p>
            <a:r>
              <a:rPr lang="en-US" dirty="0" smtClean="0"/>
              <a:t>Long term load reductions are sufficient to meet T117 designated uses</a:t>
            </a:r>
          </a:p>
          <a:p>
            <a:r>
              <a:rPr lang="en-US" dirty="0" smtClean="0"/>
              <a:t>Modeling limitations, data sources and processes are discussed &amp; verifiable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5603"/>
            <a:ext cx="5033031" cy="238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5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C. Management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3962400" cy="4940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Plan includes both structural and non-structural measures</a:t>
            </a:r>
          </a:p>
          <a:p>
            <a:r>
              <a:rPr lang="en-US" dirty="0" smtClean="0"/>
              <a:t>Priority areas are ranked and mapped</a:t>
            </a:r>
          </a:p>
          <a:p>
            <a:r>
              <a:rPr lang="en-US" dirty="0" smtClean="0"/>
              <a:t>The rationale for choosing measures is described</a:t>
            </a:r>
          </a:p>
          <a:p>
            <a:r>
              <a:rPr lang="en-US" dirty="0" smtClean="0"/>
              <a:t>Adaptive management process is on place to evaluate effectiveness of management measures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145478" cy="319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47578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7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2750</TotalTime>
  <Words>1018</Words>
  <Application>Microsoft Office PowerPoint</Application>
  <PresentationFormat>On-screen Show (4:3)</PresentationFormat>
  <Paragraphs>317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Adjacency</vt:lpstr>
      <vt:lpstr>Document</vt:lpstr>
      <vt:lpstr>Components of every Good Watershed Management Plan</vt:lpstr>
      <vt:lpstr>Approved Watershed Management Plans</vt:lpstr>
      <vt:lpstr>Plan includes a simple cross-walk for each of the 9 Elements</vt:lpstr>
      <vt:lpstr>Watershed-based plan basics</vt:lpstr>
      <vt:lpstr>From T117 &amp; IR to WMP</vt:lpstr>
      <vt:lpstr>A. Causes of impairments and pollutant sources</vt:lpstr>
      <vt:lpstr>From TMDL to WMP</vt:lpstr>
      <vt:lpstr>B. Estimated pollutant loadings and BMP load reductions</vt:lpstr>
      <vt:lpstr>C. Management Measures</vt:lpstr>
      <vt:lpstr>D. Technical &amp; Financial Needs</vt:lpstr>
      <vt:lpstr>E. Information &amp; Education</vt:lpstr>
      <vt:lpstr>F. Implementation Schedule</vt:lpstr>
      <vt:lpstr>G. Interim milestones</vt:lpstr>
      <vt:lpstr>H. Plan evaluation criteria</vt:lpstr>
      <vt:lpstr>I. Monitoring implementation effectiveness over time</vt:lpstr>
    </vt:vector>
  </TitlesOfParts>
  <Company>State of Nebraska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9-Element Watershed Management Plan Workshop</dc:title>
  <dc:creator>laura.r.johnson</dc:creator>
  <cp:lastModifiedBy>Phillips, Lindsey</cp:lastModifiedBy>
  <cp:revision>104</cp:revision>
  <dcterms:created xsi:type="dcterms:W3CDTF">2014-07-14T16:33:12Z</dcterms:created>
  <dcterms:modified xsi:type="dcterms:W3CDTF">2014-08-07T19:18:53Z</dcterms:modified>
</cp:coreProperties>
</file>