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2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733800"/>
            <a:ext cx="7772400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148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96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374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457200"/>
            <a:ext cx="77724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8288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005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964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8706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14400"/>
            <a:ext cx="4038600" cy="5211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038600" cy="5211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073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AB5069-5B72-4389-AA89-5AF5CEDC4A89}" type="datetimeFigureOut">
              <a:rPr lang="en-US">
                <a:solidFill>
                  <a:srgbClr val="D8D8D8"/>
                </a:solidFill>
              </a:rPr>
              <a:pPr/>
              <a:t>11/13/2015</a:t>
            </a:fld>
            <a:endParaRPr lang="en-US">
              <a:solidFill>
                <a:srgbClr val="D8D8D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419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621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1713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98843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2785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762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14400"/>
            <a:ext cx="8229600" cy="52117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6200" y="6642556"/>
            <a:ext cx="2362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D8D8D8"/>
                </a:solidFill>
              </a:rPr>
              <a:t>© ERI Solutions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510676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SzPct val="75000"/>
        <a:buFont typeface="Courier New" pitchFamily="49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SzPct val="75000"/>
        <a:buFont typeface="Arial" pitchFamily="34" charset="0"/>
        <a:buChar char="►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urveymonkey.com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66800"/>
            <a:ext cx="7772400" cy="1527175"/>
          </a:xfrm>
          <a:noFill/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Should you have an EH&amp;S Management System?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762000" y="2592532"/>
            <a:ext cx="8153400" cy="1752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Why on earth would you want another system to manage?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3429000"/>
            <a:ext cx="579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NDEQ – 2015 Environmental Update – Ethanol Workshops</a:t>
            </a:r>
          </a:p>
          <a:p>
            <a:r>
              <a:rPr lang="en-US" i="1" dirty="0" smtClean="0"/>
              <a:t>Aaron Martinkus</a:t>
            </a:r>
          </a:p>
          <a:p>
            <a:r>
              <a:rPr lang="en-US" i="1" dirty="0" smtClean="0"/>
              <a:t>EH&amp;S Consultant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25232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Examples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6667" t="5926" r="30833" b="24814"/>
          <a:stretch/>
        </p:blipFill>
        <p:spPr>
          <a:xfrm>
            <a:off x="838200" y="1371600"/>
            <a:ext cx="7315200" cy="4580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27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Examples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0767" t="22593" r="15417" b="28518"/>
          <a:stretch/>
        </p:blipFill>
        <p:spPr>
          <a:xfrm>
            <a:off x="339436" y="1447800"/>
            <a:ext cx="8499764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67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Would It Look Like?</a:t>
            </a:r>
            <a:endParaRPr lang="en-US" b="1" dirty="0"/>
          </a:p>
        </p:txBody>
      </p:sp>
      <p:sp>
        <p:nvSpPr>
          <p:cNvPr id="4" name="Rounded Rectangle 3"/>
          <p:cNvSpPr/>
          <p:nvPr/>
        </p:nvSpPr>
        <p:spPr>
          <a:xfrm>
            <a:off x="990599" y="3431234"/>
            <a:ext cx="3429000" cy="1680519"/>
          </a:xfrm>
          <a:prstGeom prst="roundRect">
            <a:avLst/>
          </a:prstGeom>
          <a:solidFill>
            <a:schemeClr val="bg1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8D8D8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990600" y="1676400"/>
            <a:ext cx="3429000" cy="1680519"/>
          </a:xfrm>
          <a:prstGeom prst="roundRect">
            <a:avLst/>
          </a:prstGeom>
          <a:solidFill>
            <a:schemeClr val="bg1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D8D8D8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490244" y="3431234"/>
            <a:ext cx="3429000" cy="1680519"/>
          </a:xfrm>
          <a:prstGeom prst="roundRect">
            <a:avLst/>
          </a:prstGeom>
          <a:solidFill>
            <a:schemeClr val="bg1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8D8D8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490244" y="1676400"/>
            <a:ext cx="3429000" cy="1680519"/>
          </a:xfrm>
          <a:prstGeom prst="roundRect">
            <a:avLst/>
          </a:prstGeom>
          <a:solidFill>
            <a:schemeClr val="bg1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rgbClr val="D8D8D8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3506121" y="2372797"/>
            <a:ext cx="1968246" cy="1968246"/>
          </a:xfrm>
          <a:custGeom>
            <a:avLst/>
            <a:gdLst>
              <a:gd name="connsiteX0" fmla="*/ 984123 w 1968246"/>
              <a:gd name="connsiteY0" fmla="*/ 0 h 1968246"/>
              <a:gd name="connsiteX1" fmla="*/ 1968246 w 1968246"/>
              <a:gd name="connsiteY1" fmla="*/ 984123 h 1968246"/>
              <a:gd name="connsiteX2" fmla="*/ 984123 w 1968246"/>
              <a:gd name="connsiteY2" fmla="*/ 984123 h 1968246"/>
              <a:gd name="connsiteX3" fmla="*/ 984123 w 1968246"/>
              <a:gd name="connsiteY3" fmla="*/ 0 h 196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8246" h="1968246">
                <a:moveTo>
                  <a:pt x="984123" y="0"/>
                </a:moveTo>
                <a:cubicBezTo>
                  <a:pt x="1527639" y="0"/>
                  <a:pt x="1968246" y="440607"/>
                  <a:pt x="1968246" y="984123"/>
                </a:cubicBezTo>
                <a:lnTo>
                  <a:pt x="984123" y="984123"/>
                </a:lnTo>
                <a:lnTo>
                  <a:pt x="984123" y="0"/>
                </a:lnTo>
                <a:close/>
              </a:path>
            </a:pathLst>
          </a:custGeom>
          <a:solidFill>
            <a:schemeClr val="bg1">
              <a:lumMod val="10000"/>
            </a:schemeClr>
          </a:solidFill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hemeClr val="dk2">
              <a:hueOff val="0"/>
              <a:satOff val="0"/>
              <a:lumOff val="0"/>
              <a:alphaOff val="0"/>
            </a:schemeClr>
          </a:fillRef>
          <a:effectRef idx="3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67671" tIns="430803" rIns="219919" bIns="1044239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dirty="0">
                <a:solidFill>
                  <a:srgbClr val="D8D8D8"/>
                </a:solidFill>
              </a:rPr>
              <a:t>DO</a:t>
            </a:r>
          </a:p>
        </p:txBody>
      </p:sp>
      <p:sp>
        <p:nvSpPr>
          <p:cNvPr id="9" name="Freeform 8"/>
          <p:cNvSpPr/>
          <p:nvPr/>
        </p:nvSpPr>
        <p:spPr>
          <a:xfrm>
            <a:off x="3506121" y="2438874"/>
            <a:ext cx="1968246" cy="1968246"/>
          </a:xfrm>
          <a:custGeom>
            <a:avLst/>
            <a:gdLst>
              <a:gd name="connsiteX0" fmla="*/ 1968246 w 1968246"/>
              <a:gd name="connsiteY0" fmla="*/ 984123 h 1968246"/>
              <a:gd name="connsiteX1" fmla="*/ 984123 w 1968246"/>
              <a:gd name="connsiteY1" fmla="*/ 1968246 h 1968246"/>
              <a:gd name="connsiteX2" fmla="*/ 984123 w 1968246"/>
              <a:gd name="connsiteY2" fmla="*/ 984123 h 1968246"/>
              <a:gd name="connsiteX3" fmla="*/ 1968246 w 1968246"/>
              <a:gd name="connsiteY3" fmla="*/ 984123 h 196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8246" h="1968246">
                <a:moveTo>
                  <a:pt x="1968246" y="984123"/>
                </a:moveTo>
                <a:cubicBezTo>
                  <a:pt x="1968246" y="1527639"/>
                  <a:pt x="1527639" y="1968246"/>
                  <a:pt x="984123" y="1968246"/>
                </a:cubicBezTo>
                <a:lnTo>
                  <a:pt x="984123" y="984123"/>
                </a:lnTo>
                <a:lnTo>
                  <a:pt x="1968246" y="984123"/>
                </a:lnTo>
                <a:close/>
              </a:path>
            </a:pathLst>
          </a:custGeom>
          <a:solidFill>
            <a:schemeClr val="bg1">
              <a:lumMod val="10000"/>
            </a:schemeClr>
          </a:solidFill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hemeClr val="dk2">
              <a:hueOff val="0"/>
              <a:satOff val="0"/>
              <a:lumOff val="0"/>
              <a:alphaOff val="0"/>
            </a:schemeClr>
          </a:fillRef>
          <a:effectRef idx="3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67671" tIns="1044239" rIns="219919" bIns="430803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dirty="0">
                <a:solidFill>
                  <a:srgbClr val="D8D8D8"/>
                </a:solidFill>
              </a:rPr>
              <a:t>CHECK</a:t>
            </a:r>
          </a:p>
        </p:txBody>
      </p:sp>
      <p:sp>
        <p:nvSpPr>
          <p:cNvPr id="10" name="Freeform 9"/>
          <p:cNvSpPr/>
          <p:nvPr/>
        </p:nvSpPr>
        <p:spPr>
          <a:xfrm>
            <a:off x="3440045" y="2438874"/>
            <a:ext cx="1968246" cy="1968246"/>
          </a:xfrm>
          <a:custGeom>
            <a:avLst/>
            <a:gdLst>
              <a:gd name="connsiteX0" fmla="*/ 984123 w 1968246"/>
              <a:gd name="connsiteY0" fmla="*/ 1968246 h 1968246"/>
              <a:gd name="connsiteX1" fmla="*/ 0 w 1968246"/>
              <a:gd name="connsiteY1" fmla="*/ 984123 h 1968246"/>
              <a:gd name="connsiteX2" fmla="*/ 984123 w 1968246"/>
              <a:gd name="connsiteY2" fmla="*/ 984123 h 1968246"/>
              <a:gd name="connsiteX3" fmla="*/ 984123 w 1968246"/>
              <a:gd name="connsiteY3" fmla="*/ 1968246 h 196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8246" h="1968246">
                <a:moveTo>
                  <a:pt x="984123" y="1968246"/>
                </a:moveTo>
                <a:cubicBezTo>
                  <a:pt x="440607" y="1968246"/>
                  <a:pt x="0" y="1527639"/>
                  <a:pt x="0" y="984123"/>
                </a:cubicBezTo>
                <a:lnTo>
                  <a:pt x="984123" y="984123"/>
                </a:lnTo>
                <a:lnTo>
                  <a:pt x="984123" y="1968246"/>
                </a:lnTo>
                <a:close/>
              </a:path>
            </a:pathLst>
          </a:custGeom>
          <a:solidFill>
            <a:schemeClr val="bg1">
              <a:lumMod val="10000"/>
            </a:schemeClr>
          </a:solidFill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hemeClr val="dk2">
              <a:hueOff val="0"/>
              <a:satOff val="0"/>
              <a:lumOff val="0"/>
              <a:alphaOff val="0"/>
            </a:schemeClr>
          </a:fillRef>
          <a:effectRef idx="3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9918" tIns="1044239" rIns="1067672" bIns="430803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dirty="0">
                <a:solidFill>
                  <a:srgbClr val="D8D8D8"/>
                </a:solidFill>
              </a:rPr>
              <a:t>ADJUST</a:t>
            </a:r>
          </a:p>
        </p:txBody>
      </p:sp>
      <p:sp>
        <p:nvSpPr>
          <p:cNvPr id="11" name="Freeform 10"/>
          <p:cNvSpPr/>
          <p:nvPr/>
        </p:nvSpPr>
        <p:spPr>
          <a:xfrm>
            <a:off x="3440045" y="2372797"/>
            <a:ext cx="1968246" cy="1968246"/>
          </a:xfrm>
          <a:custGeom>
            <a:avLst/>
            <a:gdLst>
              <a:gd name="connsiteX0" fmla="*/ 0 w 1968246"/>
              <a:gd name="connsiteY0" fmla="*/ 984123 h 1968246"/>
              <a:gd name="connsiteX1" fmla="*/ 984123 w 1968246"/>
              <a:gd name="connsiteY1" fmla="*/ 0 h 1968246"/>
              <a:gd name="connsiteX2" fmla="*/ 984123 w 1968246"/>
              <a:gd name="connsiteY2" fmla="*/ 984123 h 1968246"/>
              <a:gd name="connsiteX3" fmla="*/ 0 w 1968246"/>
              <a:gd name="connsiteY3" fmla="*/ 984123 h 196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8246" h="1968246">
                <a:moveTo>
                  <a:pt x="0" y="984123"/>
                </a:moveTo>
                <a:cubicBezTo>
                  <a:pt x="0" y="440607"/>
                  <a:pt x="440607" y="0"/>
                  <a:pt x="984123" y="0"/>
                </a:cubicBezTo>
                <a:lnTo>
                  <a:pt x="984123" y="984123"/>
                </a:lnTo>
                <a:lnTo>
                  <a:pt x="0" y="984123"/>
                </a:lnTo>
                <a:close/>
              </a:path>
            </a:pathLst>
          </a:custGeom>
          <a:solidFill>
            <a:schemeClr val="bg1">
              <a:lumMod val="10000"/>
            </a:schemeClr>
          </a:solidFill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hemeClr val="dk2">
              <a:hueOff val="0"/>
              <a:satOff val="0"/>
              <a:lumOff val="0"/>
              <a:alphaOff val="0"/>
            </a:schemeClr>
          </a:fillRef>
          <a:effectRef idx="3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9918" tIns="430803" rIns="1067672" bIns="1044239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dirty="0">
                <a:solidFill>
                  <a:srgbClr val="D8D8D8"/>
                </a:solidFill>
              </a:rPr>
              <a:t>PLAN</a:t>
            </a:r>
          </a:p>
        </p:txBody>
      </p:sp>
      <p:sp>
        <p:nvSpPr>
          <p:cNvPr id="12" name="Circular Arrow 11"/>
          <p:cNvSpPr/>
          <p:nvPr/>
        </p:nvSpPr>
        <p:spPr>
          <a:xfrm>
            <a:off x="3384278" y="2250953"/>
            <a:ext cx="2211933" cy="2211933"/>
          </a:xfrm>
          <a:prstGeom prst="circularArrow">
            <a:avLst>
              <a:gd name="adj1" fmla="val 5085"/>
              <a:gd name="adj2" fmla="val 327528"/>
              <a:gd name="adj3" fmla="val 21272472"/>
              <a:gd name="adj4" fmla="val 16200000"/>
              <a:gd name="adj5" fmla="val 5932"/>
            </a:avLst>
          </a:prstGeom>
          <a:solidFill>
            <a:srgbClr val="00B0F0"/>
          </a:solidFill>
        </p:spPr>
        <p:style>
          <a:lnRef idx="0">
            <a:schemeClr val="dk2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dk2">
              <a:tint val="60000"/>
              <a:hueOff val="0"/>
              <a:satOff val="0"/>
              <a:lumOff val="0"/>
              <a:alphaOff val="0"/>
            </a:schemeClr>
          </a:fillRef>
          <a:effectRef idx="3">
            <a:schemeClr val="dk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Circular Arrow 12"/>
          <p:cNvSpPr/>
          <p:nvPr/>
        </p:nvSpPr>
        <p:spPr>
          <a:xfrm>
            <a:off x="3384278" y="2317030"/>
            <a:ext cx="2211933" cy="2211933"/>
          </a:xfrm>
          <a:prstGeom prst="circularArrow">
            <a:avLst>
              <a:gd name="adj1" fmla="val 5085"/>
              <a:gd name="adj2" fmla="val 327528"/>
              <a:gd name="adj3" fmla="val 5072472"/>
              <a:gd name="adj4" fmla="val 0"/>
              <a:gd name="adj5" fmla="val 5932"/>
            </a:avLst>
          </a:prstGeom>
          <a:solidFill>
            <a:srgbClr val="00B0F0"/>
          </a:solidFill>
        </p:spPr>
        <p:style>
          <a:lnRef idx="0">
            <a:schemeClr val="dk2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dk2">
              <a:tint val="60000"/>
              <a:hueOff val="0"/>
              <a:satOff val="0"/>
              <a:lumOff val="0"/>
              <a:alphaOff val="0"/>
            </a:schemeClr>
          </a:fillRef>
          <a:effectRef idx="3">
            <a:schemeClr val="dk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4" name="Circular Arrow 13"/>
          <p:cNvSpPr/>
          <p:nvPr/>
        </p:nvSpPr>
        <p:spPr>
          <a:xfrm>
            <a:off x="3318201" y="2317030"/>
            <a:ext cx="2211933" cy="2211933"/>
          </a:xfrm>
          <a:prstGeom prst="circularArrow">
            <a:avLst>
              <a:gd name="adj1" fmla="val 5085"/>
              <a:gd name="adj2" fmla="val 327528"/>
              <a:gd name="adj3" fmla="val 10472472"/>
              <a:gd name="adj4" fmla="val 5400000"/>
              <a:gd name="adj5" fmla="val 5932"/>
            </a:avLst>
          </a:prstGeom>
          <a:solidFill>
            <a:srgbClr val="00B0F0"/>
          </a:solidFill>
        </p:spPr>
        <p:style>
          <a:lnRef idx="0">
            <a:schemeClr val="dk2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dk2">
              <a:tint val="60000"/>
              <a:hueOff val="0"/>
              <a:satOff val="0"/>
              <a:lumOff val="0"/>
              <a:alphaOff val="0"/>
            </a:schemeClr>
          </a:fillRef>
          <a:effectRef idx="3">
            <a:schemeClr val="dk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5" name="Circular Arrow 14"/>
          <p:cNvSpPr/>
          <p:nvPr/>
        </p:nvSpPr>
        <p:spPr>
          <a:xfrm>
            <a:off x="3318201" y="2250953"/>
            <a:ext cx="2211933" cy="2211933"/>
          </a:xfrm>
          <a:prstGeom prst="circularArrow">
            <a:avLst>
              <a:gd name="adj1" fmla="val 5085"/>
              <a:gd name="adj2" fmla="val 327528"/>
              <a:gd name="adj3" fmla="val 15872472"/>
              <a:gd name="adj4" fmla="val 10800000"/>
              <a:gd name="adj5" fmla="val 5932"/>
            </a:avLst>
          </a:prstGeom>
          <a:solidFill>
            <a:srgbClr val="00B0F0"/>
          </a:solidFill>
        </p:spPr>
        <p:style>
          <a:lnRef idx="0">
            <a:schemeClr val="dk2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dk2">
              <a:tint val="60000"/>
              <a:hueOff val="0"/>
              <a:satOff val="0"/>
              <a:lumOff val="0"/>
              <a:alphaOff val="0"/>
            </a:schemeClr>
          </a:fillRef>
          <a:effectRef idx="3">
            <a:schemeClr val="dk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6" name="TextBox 15"/>
          <p:cNvSpPr txBox="1"/>
          <p:nvPr/>
        </p:nvSpPr>
        <p:spPr>
          <a:xfrm>
            <a:off x="990599" y="1768084"/>
            <a:ext cx="239520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D8D8D8"/>
                </a:solidFill>
              </a:rPr>
              <a:t>Determine EH&amp;S Requirements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D8D8D8"/>
                </a:solidFill>
              </a:rPr>
              <a:t>Define Roles &amp; Responsibilities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D8D8D8"/>
                </a:solidFill>
              </a:rPr>
              <a:t>Complete Emergency Planning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D8D8D8"/>
                </a:solidFill>
              </a:rPr>
              <a:t>Review Data &amp; Metrics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D8D8D8"/>
                </a:solidFill>
              </a:rPr>
              <a:t>Review Change Management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D8D8D8"/>
                </a:solidFill>
              </a:rPr>
              <a:t>Complete EH&amp;S Risk Assessment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D8D8D8"/>
                </a:solidFill>
              </a:rPr>
              <a:t>Set Relevant Targets &amp; Goals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D8D8D8"/>
                </a:solidFill>
              </a:rPr>
              <a:t>Create Consolidated Management Plan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D8D8D8"/>
                </a:solidFill>
              </a:rPr>
              <a:t>Establish EH&amp;S Measures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88872" y="3785734"/>
            <a:ext cx="243207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D8D8D8"/>
                </a:solidFill>
              </a:rPr>
              <a:t>Establish EH&amp;S Performance Metrics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D8D8D8"/>
                </a:solidFill>
              </a:rPr>
              <a:t>Track Action Plans to Closure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D8D8D8"/>
                </a:solidFill>
              </a:rPr>
              <a:t>Track &amp; Report Metrics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D8D8D8"/>
                </a:solidFill>
              </a:rPr>
              <a:t>Conduct Management Reviews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D8D8D8"/>
                </a:solidFill>
              </a:rPr>
              <a:t>Identify Opportunities for Improvement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D8D8D8"/>
                </a:solidFill>
              </a:rPr>
              <a:t>Review Performance against Goals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31861" y="1710631"/>
            <a:ext cx="231826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D8D8D8"/>
                </a:solidFill>
              </a:rPr>
              <a:t>Deploy Management Plan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D8D8D8"/>
                </a:solidFill>
              </a:rPr>
              <a:t>Create and Utilize Cross Functional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D8D8D8"/>
                </a:solidFill>
              </a:rPr>
              <a:t>EH&amp;S Personnel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D8D8D8"/>
                </a:solidFill>
              </a:rPr>
              <a:t>Implement Core Management and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D8D8D8"/>
                </a:solidFill>
              </a:rPr>
              <a:t>Regulatory Requirements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D8D8D8"/>
                </a:solidFill>
              </a:rPr>
              <a:t>Establish &amp; Determine EH&amp;S Training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D8D8D8"/>
                </a:solidFill>
              </a:rPr>
              <a:t>Matrix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D8D8D8"/>
                </a:solidFill>
              </a:rPr>
              <a:t>Establish EH&amp;S Communication Plan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D8D8D8"/>
                </a:solidFill>
              </a:rPr>
              <a:t>Create Relevant Documentation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D8D8D8"/>
                </a:solidFill>
              </a:rPr>
              <a:t>Establish Operational Controls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531162" y="3776800"/>
            <a:ext cx="238808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D8D8D8"/>
                </a:solidFill>
              </a:rPr>
              <a:t>Establish Monitoring &amp; Measuring  Process to Ensure Control of EH&amp;S Impacts &amp; Risks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D8D8D8"/>
                </a:solidFill>
              </a:rPr>
              <a:t>Evaluate Compliance (Legal | Area Inspections | Emergency Drills | Internal &amp; 3</a:t>
            </a:r>
            <a:r>
              <a:rPr lang="en-US" sz="1000" baseline="30000" dirty="0">
                <a:solidFill>
                  <a:srgbClr val="D8D8D8"/>
                </a:solidFill>
              </a:rPr>
              <a:t>rd</a:t>
            </a:r>
            <a:r>
              <a:rPr lang="en-US" sz="1000" dirty="0">
                <a:solidFill>
                  <a:srgbClr val="D8D8D8"/>
                </a:solidFill>
              </a:rPr>
              <a:t> Party Assessments)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D8D8D8"/>
                </a:solidFill>
              </a:rPr>
              <a:t>Establish Action Plans</a:t>
            </a:r>
          </a:p>
        </p:txBody>
      </p:sp>
    </p:spTree>
    <p:extLst>
      <p:ext uri="{BB962C8B-B14F-4D97-AF65-F5344CB8AC3E}">
        <p14:creationId xmlns:p14="http://schemas.microsoft.com/office/powerpoint/2010/main" val="1983163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6" grpId="0"/>
      <p:bldP spid="17" grpId="0"/>
      <p:bldP spid="1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Could It Look Like?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066800"/>
            <a:ext cx="7315200" cy="4871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08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762000"/>
          </a:xfrm>
        </p:spPr>
        <p:txBody>
          <a:bodyPr/>
          <a:lstStyle/>
          <a:p>
            <a:r>
              <a:rPr lang="en-US" b="1" dirty="0" smtClean="0"/>
              <a:t>Potential Tools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5000" t="18889" r="21250" b="10741"/>
          <a:stretch/>
        </p:blipFill>
        <p:spPr>
          <a:xfrm>
            <a:off x="990600" y="762000"/>
            <a:ext cx="7315200" cy="538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61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Potential Tools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5000" t="21852" r="22083" b="18148"/>
          <a:stretch/>
        </p:blipFill>
        <p:spPr>
          <a:xfrm>
            <a:off x="990600" y="1143000"/>
            <a:ext cx="7315200" cy="46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51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Potential Tools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5000" t="21852" r="21250" b="10741"/>
          <a:stretch/>
        </p:blipFill>
        <p:spPr>
          <a:xfrm>
            <a:off x="990600" y="914400"/>
            <a:ext cx="7315200" cy="5160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06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447800"/>
            <a:ext cx="8763000" cy="41785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Potential Tools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711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914400"/>
            <a:ext cx="6400800" cy="51308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Potential Tools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7082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Sold?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Would a structured system help you (the EH&amp;S Manager) manage the system and ensure engagement from top to bottom?</a:t>
            </a:r>
          </a:p>
          <a:p>
            <a:r>
              <a:rPr lang="en-US" dirty="0" smtClean="0"/>
              <a:t>Would periodic management review of pre-determined metrics with respect to pre-determined goals help you be more successful in your role?</a:t>
            </a:r>
          </a:p>
          <a:p>
            <a:r>
              <a:rPr lang="en-US" dirty="0" smtClean="0"/>
              <a:t>Would the challenge of continually improving your passion (EH&amp;S hopefully) keep you more engaged and excited to come to work every day?</a:t>
            </a:r>
          </a:p>
          <a:p>
            <a:r>
              <a:rPr lang="en-US" dirty="0" smtClean="0"/>
              <a:t>Would your boss appreciate when you can show trends such as we’ve shared today that will directly affect your shareholders’ returns?</a:t>
            </a:r>
          </a:p>
          <a:p>
            <a:pPr marL="0" indent="0" algn="ctr">
              <a:buNone/>
            </a:pPr>
            <a:r>
              <a:rPr lang="en-US" dirty="0" smtClean="0"/>
              <a:t>Don’t wait – Get Started TODAY!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223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/>
              <a:t>Examples of Management Systems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29" y="836777"/>
            <a:ext cx="2062163" cy="2062163"/>
          </a:xfrm>
          <a:prstGeom prst="rect">
            <a:avLst/>
          </a:prstGeom>
        </p:spPr>
      </p:pic>
      <p:sp>
        <p:nvSpPr>
          <p:cNvPr id="5" name="AutoShape 2" descr="Image result for ohsas 18000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D8D8D8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7101" y="980099"/>
            <a:ext cx="3786188" cy="19686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217" y="5181600"/>
            <a:ext cx="2711052" cy="9858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6814" y="2086076"/>
            <a:ext cx="1549806" cy="19171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67200" y="4395787"/>
            <a:ext cx="1905000" cy="15716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69806" y="3429000"/>
            <a:ext cx="2019300" cy="20764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4944" y="3733800"/>
            <a:ext cx="19050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24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How Do You Get There?</a:t>
            </a:r>
            <a:endParaRPr lang="en-US" b="1" dirty="0"/>
          </a:p>
        </p:txBody>
      </p:sp>
      <p:sp>
        <p:nvSpPr>
          <p:cNvPr id="4" name="Rounded Rectangle 3"/>
          <p:cNvSpPr/>
          <p:nvPr/>
        </p:nvSpPr>
        <p:spPr>
          <a:xfrm>
            <a:off x="152400" y="3048000"/>
            <a:ext cx="1905000" cy="1066800"/>
          </a:xfrm>
          <a:prstGeom prst="roundRect">
            <a:avLst/>
          </a:prstGeom>
          <a:solidFill>
            <a:srgbClr val="FFFF00"/>
          </a:solidFill>
          <a:ln>
            <a:solidFill>
              <a:schemeClr val="bg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D8D8D8">
                    <a:lumMod val="10000"/>
                  </a:srgbClr>
                </a:solidFill>
              </a:rPr>
              <a:t>Management Commitment, Vision, and Drive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514600" y="933450"/>
            <a:ext cx="1905000" cy="1066800"/>
          </a:xfrm>
          <a:prstGeom prst="roundRect">
            <a:avLst/>
          </a:prstGeom>
          <a:solidFill>
            <a:srgbClr val="FFFF00"/>
          </a:solidFill>
          <a:ln>
            <a:solidFill>
              <a:schemeClr val="bg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D8D8D8">
                    <a:lumMod val="10000"/>
                  </a:srgbClr>
                </a:solidFill>
              </a:rPr>
              <a:t>Line Management of EH&amp;S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514600" y="5090531"/>
            <a:ext cx="1905000" cy="1066800"/>
          </a:xfrm>
          <a:prstGeom prst="roundRect">
            <a:avLst/>
          </a:prstGeom>
          <a:solidFill>
            <a:srgbClr val="FFFF00"/>
          </a:solidFill>
          <a:ln>
            <a:solidFill>
              <a:schemeClr val="bg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D8D8D8">
                    <a:lumMod val="10000"/>
                  </a:srgbClr>
                </a:solidFill>
              </a:rPr>
              <a:t>EH&amp;S Committees and Specialists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514600" y="3696164"/>
            <a:ext cx="1905000" cy="1066800"/>
          </a:xfrm>
          <a:prstGeom prst="roundRect">
            <a:avLst/>
          </a:prstGeom>
          <a:solidFill>
            <a:srgbClr val="FFFF00"/>
          </a:solidFill>
          <a:ln>
            <a:solidFill>
              <a:schemeClr val="bg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D8D8D8">
                    <a:lumMod val="10000"/>
                  </a:srgbClr>
                </a:solidFill>
              </a:rPr>
              <a:t>Comprehensive EH&amp;S Systems &amp; Practices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514600" y="2314807"/>
            <a:ext cx="1905000" cy="1066800"/>
          </a:xfrm>
          <a:prstGeom prst="roundRect">
            <a:avLst/>
          </a:prstGeom>
          <a:solidFill>
            <a:srgbClr val="FFFF00"/>
          </a:solidFill>
          <a:ln>
            <a:solidFill>
              <a:schemeClr val="bg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D8D8D8">
                    <a:lumMod val="10000"/>
                  </a:srgbClr>
                </a:solidFill>
              </a:rPr>
              <a:t>Employee Involvement in EH&amp;S Activities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800600" y="3696164"/>
            <a:ext cx="1905000" cy="1066800"/>
          </a:xfrm>
          <a:prstGeom prst="roundRect">
            <a:avLst/>
          </a:prstGeom>
          <a:solidFill>
            <a:srgbClr val="FFFF00"/>
          </a:solidFill>
          <a:ln>
            <a:solidFill>
              <a:schemeClr val="bg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D8D8D8">
                    <a:lumMod val="10000"/>
                  </a:srgbClr>
                </a:solidFill>
              </a:rPr>
              <a:t>Engaged Employees &amp; Committed Workforce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800600" y="2323811"/>
            <a:ext cx="1905000" cy="1066800"/>
          </a:xfrm>
          <a:prstGeom prst="roundRect">
            <a:avLst/>
          </a:prstGeom>
          <a:solidFill>
            <a:srgbClr val="FFFF00"/>
          </a:solidFill>
          <a:ln>
            <a:solidFill>
              <a:schemeClr val="bg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D8D8D8">
                    <a:lumMod val="10000"/>
                  </a:srgbClr>
                </a:solidFill>
              </a:rPr>
              <a:t>EH&amp;S Friendly Equipment &amp; Conditions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7010400" y="3042424"/>
            <a:ext cx="1905000" cy="1066800"/>
          </a:xfrm>
          <a:prstGeom prst="roundRect">
            <a:avLst/>
          </a:prstGeom>
          <a:solidFill>
            <a:srgbClr val="FFFF00"/>
          </a:solidFill>
          <a:ln>
            <a:solidFill>
              <a:schemeClr val="bg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D8D8D8">
                    <a:lumMod val="10000"/>
                  </a:srgbClr>
                </a:solidFill>
              </a:rPr>
              <a:t>World Class EH&amp;S</a:t>
            </a:r>
          </a:p>
        </p:txBody>
      </p:sp>
      <p:cxnSp>
        <p:nvCxnSpPr>
          <p:cNvPr id="13" name="Elbow Connector 12"/>
          <p:cNvCxnSpPr>
            <a:stCxn id="4" idx="3"/>
            <a:endCxn id="6" idx="1"/>
          </p:cNvCxnSpPr>
          <p:nvPr/>
        </p:nvCxnSpPr>
        <p:spPr>
          <a:xfrm flipV="1">
            <a:off x="2057400" y="1466850"/>
            <a:ext cx="457200" cy="2114550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>
            <a:stCxn id="4" idx="3"/>
            <a:endCxn id="9" idx="1"/>
          </p:cNvCxnSpPr>
          <p:nvPr/>
        </p:nvCxnSpPr>
        <p:spPr>
          <a:xfrm flipV="1">
            <a:off x="2057400" y="2848207"/>
            <a:ext cx="457200" cy="733193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>
            <a:stCxn id="4" idx="3"/>
            <a:endCxn id="7" idx="1"/>
          </p:cNvCxnSpPr>
          <p:nvPr/>
        </p:nvCxnSpPr>
        <p:spPr>
          <a:xfrm>
            <a:off x="2057400" y="3581400"/>
            <a:ext cx="457200" cy="2042531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/>
          <p:cNvCxnSpPr>
            <a:stCxn id="4" idx="3"/>
            <a:endCxn id="8" idx="1"/>
          </p:cNvCxnSpPr>
          <p:nvPr/>
        </p:nvCxnSpPr>
        <p:spPr>
          <a:xfrm>
            <a:off x="2057400" y="3581400"/>
            <a:ext cx="457200" cy="648164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>
            <a:stCxn id="11" idx="3"/>
            <a:endCxn id="12" idx="1"/>
          </p:cNvCxnSpPr>
          <p:nvPr/>
        </p:nvCxnSpPr>
        <p:spPr>
          <a:xfrm>
            <a:off x="6705600" y="2857211"/>
            <a:ext cx="304800" cy="718613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lbow Connector 32"/>
          <p:cNvCxnSpPr>
            <a:stCxn id="10" idx="3"/>
            <a:endCxn id="12" idx="1"/>
          </p:cNvCxnSpPr>
          <p:nvPr/>
        </p:nvCxnSpPr>
        <p:spPr>
          <a:xfrm flipV="1">
            <a:off x="6705600" y="3575824"/>
            <a:ext cx="304800" cy="653740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lbow Connector 36"/>
          <p:cNvCxnSpPr>
            <a:stCxn id="6" idx="3"/>
            <a:endCxn id="11" idx="1"/>
          </p:cNvCxnSpPr>
          <p:nvPr/>
        </p:nvCxnSpPr>
        <p:spPr>
          <a:xfrm>
            <a:off x="4419600" y="1466850"/>
            <a:ext cx="381000" cy="1390361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Elbow Connector 40"/>
          <p:cNvCxnSpPr>
            <a:stCxn id="6" idx="3"/>
            <a:endCxn id="10" idx="1"/>
          </p:cNvCxnSpPr>
          <p:nvPr/>
        </p:nvCxnSpPr>
        <p:spPr>
          <a:xfrm>
            <a:off x="4419600" y="1466850"/>
            <a:ext cx="381000" cy="2762714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Elbow Connector 44"/>
          <p:cNvCxnSpPr>
            <a:stCxn id="7" idx="3"/>
            <a:endCxn id="10" idx="1"/>
          </p:cNvCxnSpPr>
          <p:nvPr/>
        </p:nvCxnSpPr>
        <p:spPr>
          <a:xfrm flipV="1">
            <a:off x="4419600" y="4229564"/>
            <a:ext cx="381000" cy="1394367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8" idx="3"/>
          </p:cNvCxnSpPr>
          <p:nvPr/>
        </p:nvCxnSpPr>
        <p:spPr>
          <a:xfrm>
            <a:off x="4419600" y="4229564"/>
            <a:ext cx="190500" cy="0"/>
          </a:xfrm>
          <a:prstGeom prst="straightConnector1">
            <a:avLst/>
          </a:prstGeom>
          <a:ln>
            <a:solidFill>
              <a:schemeClr val="bg1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9" idx="3"/>
          </p:cNvCxnSpPr>
          <p:nvPr/>
        </p:nvCxnSpPr>
        <p:spPr>
          <a:xfrm>
            <a:off x="4419600" y="2848207"/>
            <a:ext cx="190500" cy="9293"/>
          </a:xfrm>
          <a:prstGeom prst="straightConnector1">
            <a:avLst/>
          </a:prstGeom>
          <a:ln>
            <a:solidFill>
              <a:schemeClr val="bg1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5483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Ask Yourself</a:t>
            </a:r>
            <a:r>
              <a:rPr lang="en-US" b="1" dirty="0"/>
              <a:t> </a:t>
            </a:r>
            <a:r>
              <a:rPr lang="en-US" b="1" dirty="0" smtClean="0"/>
              <a:t>– Where Do We Stand?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Maybe ask your hourly employees and management team where they think you stand</a:t>
            </a:r>
          </a:p>
          <a:p>
            <a:pPr lvl="1"/>
            <a:r>
              <a:rPr lang="en-US" dirty="0" smtClean="0"/>
              <a:t>If you do a survey, consider an anonymous, repeatable, measurable survey – </a:t>
            </a:r>
            <a:r>
              <a:rPr lang="en-US" dirty="0" smtClean="0">
                <a:hlinkClick r:id="rId2"/>
              </a:rPr>
              <a:t>www.surveymonkey.com</a:t>
            </a:r>
            <a:endParaRPr lang="en-US" dirty="0" smtClean="0"/>
          </a:p>
          <a:p>
            <a:pPr lvl="1"/>
            <a:r>
              <a:rPr lang="en-US" dirty="0" smtClean="0"/>
              <a:t>Use your peers both within and outside your industry for benchmarking – no need to reinvent the wheel</a:t>
            </a:r>
          </a:p>
          <a:p>
            <a:r>
              <a:rPr lang="en-US" dirty="0" smtClean="0"/>
              <a:t>Where do you go from where you’re at?</a:t>
            </a:r>
          </a:p>
          <a:p>
            <a:pPr lvl="1"/>
            <a:r>
              <a:rPr lang="en-US" dirty="0" smtClean="0"/>
              <a:t>Continuous improvement toward the big picture goal </a:t>
            </a:r>
          </a:p>
          <a:p>
            <a:pPr lvl="1"/>
            <a:r>
              <a:rPr lang="en-US" dirty="0" smtClean="0"/>
              <a:t>Set goals and evaluate your achievement of goals</a:t>
            </a:r>
          </a:p>
          <a:p>
            <a:pPr lvl="1"/>
            <a:r>
              <a:rPr lang="en-US" dirty="0" smtClean="0"/>
              <a:t>Define shortcomings and develop corrective actions</a:t>
            </a:r>
          </a:p>
          <a:p>
            <a:pPr lvl="1"/>
            <a:r>
              <a:rPr lang="en-US" dirty="0" smtClean="0"/>
              <a:t>Act on those corrective actions</a:t>
            </a:r>
          </a:p>
          <a:p>
            <a:pPr lvl="1"/>
            <a:r>
              <a:rPr lang="en-US" dirty="0" smtClean="0"/>
              <a:t>Repeat – over and over and over again – it’s not a short journey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489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Coming Soon to a Webinar Near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EHS Culture Surveys – coming again soon to many of you</a:t>
            </a:r>
          </a:p>
          <a:p>
            <a:pPr lvl="1"/>
            <a:r>
              <a:rPr lang="en-US" dirty="0" smtClean="0"/>
              <a:t>What does the survey tell me?</a:t>
            </a:r>
          </a:p>
          <a:p>
            <a:r>
              <a:rPr lang="en-US" dirty="0" smtClean="0"/>
              <a:t>First steps (albeit baby steps) but the first steps to World Class EH&amp;S</a:t>
            </a:r>
          </a:p>
          <a:p>
            <a:r>
              <a:rPr lang="en-US" dirty="0" smtClean="0"/>
              <a:t>Webinar series to continue for taking your facility to the goal destination</a:t>
            </a:r>
          </a:p>
          <a:p>
            <a:pPr lvl="1"/>
            <a:r>
              <a:rPr lang="en-US" dirty="0" smtClean="0"/>
              <a:t>Using tools familiar to Lean/Six Sigma practices to help drive your regulatory compliance to world class status</a:t>
            </a:r>
          </a:p>
          <a:p>
            <a:pPr lvl="1"/>
            <a:r>
              <a:rPr lang="en-US" dirty="0" smtClean="0"/>
              <a:t>Collection and communication of peer data within the ERI group to benchmark yourself against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695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Destination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7645"/>
          <a:stretch/>
        </p:blipFill>
        <p:spPr>
          <a:xfrm>
            <a:off x="0" y="762000"/>
            <a:ext cx="9144000" cy="6096000"/>
          </a:xfrm>
          <a:prstGeom prst="rect">
            <a:avLst/>
          </a:prstGeom>
          <a:ln>
            <a:solidFill>
              <a:srgbClr val="FFFFFF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3590321" y="5934670"/>
            <a:ext cx="196335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ypatia Sans Pro" pitchFamily="34" charset="0"/>
              </a:rPr>
              <a:t>EH&amp;S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6232525"/>
            <a:ext cx="940570" cy="422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3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So Really….Why?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Requires management support, buy-in, and periodic review</a:t>
            </a:r>
          </a:p>
          <a:p>
            <a:r>
              <a:rPr lang="en-US" dirty="0" smtClean="0"/>
              <a:t>Provides more clear expectations for all levels of the organization</a:t>
            </a:r>
          </a:p>
          <a:p>
            <a:r>
              <a:rPr lang="en-US" dirty="0" smtClean="0"/>
              <a:t>Ability to link all regulatory compliance into one “system”</a:t>
            </a:r>
          </a:p>
          <a:p>
            <a:r>
              <a:rPr lang="en-US" dirty="0" smtClean="0"/>
              <a:t>Often times, and likely more so in the future, customers will require you to!</a:t>
            </a:r>
          </a:p>
          <a:p>
            <a:r>
              <a:rPr lang="en-US" dirty="0" smtClean="0"/>
              <a:t>Continuous improvement</a:t>
            </a:r>
          </a:p>
          <a:p>
            <a:r>
              <a:rPr lang="en-US" dirty="0" smtClean="0"/>
              <a:t>Lower incident rates</a:t>
            </a:r>
          </a:p>
          <a:p>
            <a:r>
              <a:rPr lang="en-US" dirty="0" smtClean="0"/>
              <a:t>Increased employee morale</a:t>
            </a:r>
          </a:p>
          <a:p>
            <a:r>
              <a:rPr lang="en-US" dirty="0" smtClean="0"/>
              <a:t>Improved regulatory and community reputation</a:t>
            </a:r>
          </a:p>
          <a:p>
            <a:r>
              <a:rPr lang="en-US" dirty="0" smtClean="0"/>
              <a:t>All these things lead to an effective EH&amp;S Management System being a potentially large improvement to the bottom 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992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Examples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838200"/>
            <a:ext cx="7086600" cy="515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23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Examples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749" y="850899"/>
            <a:ext cx="7108501" cy="5156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43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Examples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362" y="850899"/>
            <a:ext cx="7159276" cy="5156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Examples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362" y="844549"/>
            <a:ext cx="7159276" cy="5168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2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Examples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749" y="857249"/>
            <a:ext cx="7108501" cy="514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12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Examples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762" y="1714500"/>
            <a:ext cx="6086475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42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RI Powerpoint Template">
  <a:themeElements>
    <a:clrScheme name="Custom 1">
      <a:dk1>
        <a:srgbClr val="D8D8D8"/>
      </a:dk1>
      <a:lt1>
        <a:srgbClr val="D8D8D8"/>
      </a:lt1>
      <a:dk2>
        <a:srgbClr val="D8D8D8"/>
      </a:dk2>
      <a:lt2>
        <a:srgbClr val="D8D8D8"/>
      </a:lt2>
      <a:accent1>
        <a:srgbClr val="0093D0"/>
      </a:accent1>
      <a:accent2>
        <a:srgbClr val="53B948"/>
      </a:accent2>
      <a:accent3>
        <a:srgbClr val="A5A5A5"/>
      </a:accent3>
      <a:accent4>
        <a:srgbClr val="B2A2C7"/>
      </a:accent4>
      <a:accent5>
        <a:srgbClr val="DBE5F1"/>
      </a:accent5>
      <a:accent6>
        <a:srgbClr val="C0E6BC"/>
      </a:accent6>
      <a:hlink>
        <a:srgbClr val="D8D8D8"/>
      </a:hlink>
      <a:folHlink>
        <a:srgbClr val="0093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608</Words>
  <Application>Microsoft Office PowerPoint</Application>
  <PresentationFormat>On-screen Show (4:3)</PresentationFormat>
  <Paragraphs>97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Courier New</vt:lpstr>
      <vt:lpstr>Hypatia Sans Pro</vt:lpstr>
      <vt:lpstr>ERI Powerpoint Template</vt:lpstr>
      <vt:lpstr>Should you have an EH&amp;S Management System?</vt:lpstr>
      <vt:lpstr>Examples of Management Systems</vt:lpstr>
      <vt:lpstr>So Really….Why?</vt:lpstr>
      <vt:lpstr>Examples</vt:lpstr>
      <vt:lpstr>Examples</vt:lpstr>
      <vt:lpstr>Examples</vt:lpstr>
      <vt:lpstr>Examples</vt:lpstr>
      <vt:lpstr>Examples</vt:lpstr>
      <vt:lpstr>Examples</vt:lpstr>
      <vt:lpstr>Examples</vt:lpstr>
      <vt:lpstr>Examples</vt:lpstr>
      <vt:lpstr>What Would It Look Like?</vt:lpstr>
      <vt:lpstr>What Could It Look Like?</vt:lpstr>
      <vt:lpstr>Potential Tools</vt:lpstr>
      <vt:lpstr>Potential Tools</vt:lpstr>
      <vt:lpstr>Potential Tools</vt:lpstr>
      <vt:lpstr>Potential Tools</vt:lpstr>
      <vt:lpstr>Potential Tools</vt:lpstr>
      <vt:lpstr>Sold?</vt:lpstr>
      <vt:lpstr>How Do You Get There?</vt:lpstr>
      <vt:lpstr>Ask Yourself – Where Do We Stand?</vt:lpstr>
      <vt:lpstr>Coming Soon to a Webinar Near You</vt:lpstr>
      <vt:lpstr>Destination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Should you have an EH&amp;S Management System?</dc:title>
  <dc:creator>Emily Daze</dc:creator>
  <cp:lastModifiedBy>Aaron Martinkus</cp:lastModifiedBy>
  <cp:revision>2</cp:revision>
  <dcterms:created xsi:type="dcterms:W3CDTF">2015-08-24T16:03:50Z</dcterms:created>
  <dcterms:modified xsi:type="dcterms:W3CDTF">2015-11-13T19:24:55Z</dcterms:modified>
</cp:coreProperties>
</file>